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3"/>
  </p:notesMasterIdLst>
  <p:handoutMasterIdLst>
    <p:handoutMasterId r:id="rId64"/>
  </p:handoutMasterIdLst>
  <p:sldIdLst>
    <p:sldId id="422" r:id="rId2"/>
    <p:sldId id="256" r:id="rId3"/>
    <p:sldId id="423" r:id="rId4"/>
    <p:sldId id="257" r:id="rId5"/>
    <p:sldId id="380" r:id="rId6"/>
    <p:sldId id="265" r:id="rId7"/>
    <p:sldId id="288" r:id="rId8"/>
    <p:sldId id="289" r:id="rId9"/>
    <p:sldId id="414" r:id="rId10"/>
    <p:sldId id="415" r:id="rId11"/>
    <p:sldId id="382" r:id="rId12"/>
    <p:sldId id="383" r:id="rId13"/>
    <p:sldId id="417" r:id="rId14"/>
    <p:sldId id="418" r:id="rId15"/>
    <p:sldId id="419" r:id="rId16"/>
    <p:sldId id="405" r:id="rId17"/>
    <p:sldId id="270" r:id="rId18"/>
    <p:sldId id="388" r:id="rId19"/>
    <p:sldId id="406" r:id="rId20"/>
    <p:sldId id="355" r:id="rId21"/>
    <p:sldId id="357" r:id="rId22"/>
    <p:sldId id="354" r:id="rId23"/>
    <p:sldId id="389" r:id="rId24"/>
    <p:sldId id="390" r:id="rId25"/>
    <p:sldId id="277" r:id="rId26"/>
    <p:sldId id="320" r:id="rId27"/>
    <p:sldId id="399" r:id="rId28"/>
    <p:sldId id="393" r:id="rId29"/>
    <p:sldId id="391" r:id="rId30"/>
    <p:sldId id="392" r:id="rId31"/>
    <p:sldId id="394" r:id="rId32"/>
    <p:sldId id="400" r:id="rId33"/>
    <p:sldId id="341" r:id="rId34"/>
    <p:sldId id="293" r:id="rId35"/>
    <p:sldId id="284" r:id="rId36"/>
    <p:sldId id="286" r:id="rId37"/>
    <p:sldId id="408" r:id="rId38"/>
    <p:sldId id="409" r:id="rId39"/>
    <p:sldId id="413" r:id="rId40"/>
    <p:sldId id="412" r:id="rId41"/>
    <p:sldId id="420" r:id="rId42"/>
    <p:sldId id="421" r:id="rId43"/>
    <p:sldId id="407" r:id="rId44"/>
    <p:sldId id="312" r:id="rId45"/>
    <p:sldId id="301" r:id="rId46"/>
    <p:sldId id="330" r:id="rId47"/>
    <p:sldId id="336" r:id="rId48"/>
    <p:sldId id="397" r:id="rId49"/>
    <p:sldId id="401" r:id="rId50"/>
    <p:sldId id="367" r:id="rId51"/>
    <p:sldId id="403" r:id="rId52"/>
    <p:sldId id="404" r:id="rId53"/>
    <p:sldId id="395" r:id="rId54"/>
    <p:sldId id="410" r:id="rId55"/>
    <p:sldId id="411" r:id="rId56"/>
    <p:sldId id="304" r:id="rId57"/>
    <p:sldId id="424" r:id="rId58"/>
    <p:sldId id="425" r:id="rId59"/>
    <p:sldId id="426" r:id="rId60"/>
    <p:sldId id="428" r:id="rId61"/>
    <p:sldId id="427"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194A0914-839F-4038-A473-5A368FCEA467}">
          <p14:sldIdLst>
            <p14:sldId id="422"/>
            <p14:sldId id="256"/>
            <p14:sldId id="423"/>
            <p14:sldId id="257"/>
          </p14:sldIdLst>
        </p14:section>
        <p14:section name="はじめに" id="{05D055B2-583A-4107-B9C6-5AA67C9964DC}">
          <p14:sldIdLst>
            <p14:sldId id="380"/>
            <p14:sldId id="265"/>
            <p14:sldId id="288"/>
            <p14:sldId id="289"/>
          </p14:sldIdLst>
        </p14:section>
        <p14:section name="先行研究" id="{6DD3B4E7-3930-4EC5-9054-E630D6527E1C}">
          <p14:sldIdLst>
            <p14:sldId id="414"/>
            <p14:sldId id="415"/>
            <p14:sldId id="382"/>
            <p14:sldId id="383"/>
            <p14:sldId id="417"/>
            <p14:sldId id="418"/>
            <p14:sldId id="419"/>
          </p14:sldIdLst>
        </p14:section>
        <p14:section name="データセット" id="{824B3EBD-D20D-47C5-8449-3858C7AE8F75}">
          <p14:sldIdLst>
            <p14:sldId id="405"/>
            <p14:sldId id="270"/>
            <p14:sldId id="388"/>
          </p14:sldIdLst>
        </p14:section>
        <p14:section name="要素技術" id="{06651500-9F65-4E05-9904-98DB0DD17F79}">
          <p14:sldIdLst>
            <p14:sldId id="406"/>
            <p14:sldId id="355"/>
            <p14:sldId id="357"/>
            <p14:sldId id="354"/>
            <p14:sldId id="389"/>
          </p14:sldIdLst>
        </p14:section>
        <p14:section name="実験設定" id="{57D13AC2-5BAF-4A05-8C94-90F750AD787E}">
          <p14:sldIdLst>
            <p14:sldId id="390"/>
            <p14:sldId id="277"/>
            <p14:sldId id="320"/>
            <p14:sldId id="399"/>
            <p14:sldId id="393"/>
            <p14:sldId id="391"/>
            <p14:sldId id="392"/>
            <p14:sldId id="394"/>
            <p14:sldId id="400"/>
            <p14:sldId id="341"/>
            <p14:sldId id="293"/>
            <p14:sldId id="284"/>
            <p14:sldId id="286"/>
            <p14:sldId id="408"/>
            <p14:sldId id="409"/>
            <p14:sldId id="413"/>
            <p14:sldId id="412"/>
            <p14:sldId id="420"/>
            <p14:sldId id="421"/>
          </p14:sldIdLst>
        </p14:section>
        <p14:section name="まとめ・課題" id="{1CDB7562-F34D-405E-9325-C263D6928193}">
          <p14:sldIdLst>
            <p14:sldId id="407"/>
            <p14:sldId id="312"/>
            <p14:sldId id="301"/>
            <p14:sldId id="330"/>
            <p14:sldId id="336"/>
          </p14:sldIdLst>
        </p14:section>
        <p14:section name="予備" id="{BBFA7761-7406-4169-9063-D47FBB3FFA2F}">
          <p14:sldIdLst>
            <p14:sldId id="397"/>
            <p14:sldId id="401"/>
            <p14:sldId id="367"/>
            <p14:sldId id="403"/>
            <p14:sldId id="404"/>
            <p14:sldId id="395"/>
            <p14:sldId id="410"/>
            <p14:sldId id="411"/>
            <p14:sldId id="304"/>
            <p14:sldId id="424"/>
            <p14:sldId id="425"/>
            <p14:sldId id="426"/>
            <p14:sldId id="42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54B"/>
    <a:srgbClr val="B7E7D6"/>
    <a:srgbClr val="E05073"/>
    <a:srgbClr val="000000"/>
    <a:srgbClr val="A0814D"/>
    <a:srgbClr val="ED7D31"/>
    <a:srgbClr val="7D9D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濃色スタイル 1 - アクセント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53765" autoAdjust="0"/>
  </p:normalViewPr>
  <p:slideViewPr>
    <p:cSldViewPr snapToGrid="0">
      <p:cViewPr>
        <p:scale>
          <a:sx n="125" d="100"/>
          <a:sy n="125" d="100"/>
        </p:scale>
        <p:origin x="1026" y="-1176"/>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C1E80FB-7E2A-4E6D-AA55-6FEF075088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3DDD556-886E-43C5-99F4-F7A02F77B8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1B9FB-333F-460A-9517-0BCD279B4527}" type="datetimeFigureOut">
              <a:rPr kumimoji="1" lang="ja-JP" altLang="en-US" smtClean="0"/>
              <a:t>2021/6/8</a:t>
            </a:fld>
            <a:endParaRPr kumimoji="1" lang="ja-JP" altLang="en-US"/>
          </a:p>
        </p:txBody>
      </p:sp>
      <p:sp>
        <p:nvSpPr>
          <p:cNvPr id="4" name="フッター プレースホルダー 3">
            <a:extLst>
              <a:ext uri="{FF2B5EF4-FFF2-40B4-BE49-F238E27FC236}">
                <a16:creationId xmlns:a16="http://schemas.microsoft.com/office/drawing/2014/main" id="{901B71A3-B629-4407-8717-168E0520D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FD55B9F-0FCD-4DBD-8AD4-59EEEDC5B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156A7-5D4B-4FB2-AF71-184A27496207}" type="slidenum">
              <a:rPr kumimoji="1" lang="ja-JP" altLang="en-US" smtClean="0"/>
              <a:t>‹#›</a:t>
            </a:fld>
            <a:endParaRPr kumimoji="1" lang="ja-JP" altLang="en-US"/>
          </a:p>
        </p:txBody>
      </p:sp>
    </p:spTree>
    <p:extLst>
      <p:ext uri="{BB962C8B-B14F-4D97-AF65-F5344CB8AC3E}">
        <p14:creationId xmlns:p14="http://schemas.microsoft.com/office/powerpoint/2010/main" val="274081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EA0BD-DC90-403D-801D-2BAD5ACCE07B}" type="datetimeFigureOut">
              <a:rPr kumimoji="1" lang="ja-JP" altLang="en-US" smtClean="0"/>
              <a:t>2021/6/8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198F6-3BD3-45C7-8FA6-C18C234E0100}" type="slidenum">
              <a:rPr kumimoji="1" lang="ja-JP" altLang="en-US" smtClean="0"/>
              <a:t>‹#›</a:t>
            </a:fld>
            <a:endParaRPr kumimoji="1" lang="ja-JP" altLang="en-US"/>
          </a:p>
        </p:txBody>
      </p:sp>
    </p:spTree>
    <p:extLst>
      <p:ext uri="{BB962C8B-B14F-4D97-AF65-F5344CB8AC3E}">
        <p14:creationId xmlns:p14="http://schemas.microsoft.com/office/powerpoint/2010/main" val="3601125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a:t>
            </a:fld>
            <a:endParaRPr kumimoji="1" lang="ja-JP" altLang="en-US"/>
          </a:p>
        </p:txBody>
      </p:sp>
    </p:spTree>
    <p:extLst>
      <p:ext uri="{BB962C8B-B14F-4D97-AF65-F5344CB8AC3E}">
        <p14:creationId xmlns:p14="http://schemas.microsoft.com/office/powerpoint/2010/main" val="220669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先行研究として</a:t>
            </a:r>
            <a:endParaRPr kumimoji="1" lang="en-US" altLang="ja-JP" dirty="0"/>
          </a:p>
          <a:p>
            <a:r>
              <a:rPr kumimoji="1" lang="ja-JP" altLang="en-US" dirty="0"/>
              <a:t>イーピンらの研究では</a:t>
            </a:r>
            <a:r>
              <a:rPr kumimoji="1" lang="en-US" altLang="ja-JP" dirty="0"/>
              <a:t>, </a:t>
            </a:r>
          </a:p>
          <a:p>
            <a:endParaRPr kumimoji="1" lang="en-US" altLang="ja-JP" dirty="0"/>
          </a:p>
          <a:p>
            <a:r>
              <a:rPr kumimoji="1" lang="ja-JP" altLang="en-US" dirty="0"/>
              <a:t>次に説明する</a:t>
            </a:r>
            <a:r>
              <a:rPr kumimoji="1" lang="en-US" altLang="ja-JP" dirty="0"/>
              <a:t>3 </a:t>
            </a:r>
            <a:r>
              <a:rPr kumimoji="1" lang="ja-JP" altLang="en-US" dirty="0"/>
              <a:t>つの手法で高精度な音声を動画から生成することに成功しています</a:t>
            </a:r>
            <a:r>
              <a:rPr kumimoji="1" lang="en-US" altLang="ja-JP" dirty="0"/>
              <a:t>.</a:t>
            </a:r>
          </a:p>
          <a:p>
            <a:endParaRPr kumimoji="1" lang="en-US" altLang="ja-JP" dirty="0"/>
          </a:p>
          <a:p>
            <a:r>
              <a:rPr kumimoji="1" lang="ja-JP" altLang="en-US" dirty="0"/>
              <a:t>まずメインとなる音声の生成部分は </a:t>
            </a:r>
            <a:endParaRPr kumimoji="1" lang="en-US" altLang="ja-JP" dirty="0"/>
          </a:p>
          <a:p>
            <a:r>
              <a:rPr lang="ja-JP" altLang="en-US" b="0" i="0" dirty="0">
                <a:solidFill>
                  <a:srgbClr val="24292E"/>
                </a:solidFill>
                <a:effectLst/>
                <a:latin typeface="-apple-system"/>
              </a:rPr>
              <a:t>長い時系列上での関係を捉えるために、</a:t>
            </a:r>
            <a:r>
              <a:rPr lang="en-US" altLang="ja-JP" b="0" i="0" dirty="0">
                <a:solidFill>
                  <a:srgbClr val="24292E"/>
                </a:solidFill>
                <a:effectLst/>
                <a:latin typeface="-apple-system"/>
              </a:rPr>
              <a:t>RNN</a:t>
            </a:r>
            <a:r>
              <a:rPr lang="ja-JP" altLang="en-US" b="0" i="0" dirty="0">
                <a:solidFill>
                  <a:srgbClr val="24292E"/>
                </a:solidFill>
                <a:effectLst/>
                <a:latin typeface="-apple-system"/>
              </a:rPr>
              <a:t>を階層状に積んで</a:t>
            </a:r>
            <a:endParaRPr lang="en-US" altLang="ja-JP" b="0" i="0" dirty="0">
              <a:solidFill>
                <a:srgbClr val="24292E"/>
              </a:solidFill>
              <a:effectLst/>
              <a:latin typeface="-apple-system"/>
            </a:endParaRPr>
          </a:p>
          <a:p>
            <a:r>
              <a:rPr lang="ja-JP" altLang="en-US" b="0" i="0" dirty="0">
                <a:solidFill>
                  <a:srgbClr val="24292E"/>
                </a:solidFill>
                <a:effectLst/>
                <a:latin typeface="-apple-system"/>
              </a:rPr>
              <a:t>上の方ほど長い間隔の依存をとらえるのを担当するような構成を構築</a:t>
            </a:r>
            <a:r>
              <a:rPr kumimoji="1" lang="ja-JP" altLang="en-US" b="0" i="0" dirty="0">
                <a:solidFill>
                  <a:srgbClr val="24292E"/>
                </a:solidFill>
                <a:effectLst/>
                <a:latin typeface="-apple-system"/>
              </a:rPr>
              <a:t>した</a:t>
            </a:r>
            <a:r>
              <a:rPr kumimoji="1" lang="en-US" altLang="ja-JP" dirty="0" err="1"/>
              <a:t>SampleRNN</a:t>
            </a:r>
            <a:r>
              <a:rPr kumimoji="1" lang="en-US" altLang="ja-JP" dirty="0"/>
              <a:t> </a:t>
            </a:r>
            <a:r>
              <a:rPr kumimoji="1" lang="ja-JP" altLang="en-US" dirty="0"/>
              <a:t>を用いています</a:t>
            </a:r>
            <a:r>
              <a:rPr kumimoji="1" lang="en-US" altLang="ja-JP" dirty="0"/>
              <a:t>.</a:t>
            </a:r>
          </a:p>
          <a:p>
            <a:endParaRPr kumimoji="1" lang="en-US" altLang="ja-JP" dirty="0"/>
          </a:p>
          <a:p>
            <a:r>
              <a:rPr kumimoji="1" lang="ja-JP" altLang="en-US" dirty="0"/>
              <a:t>まず図の緑の枠線のように</a:t>
            </a:r>
            <a:endParaRPr kumimoji="1" lang="en-US" altLang="ja-JP" dirty="0"/>
          </a:p>
          <a:p>
            <a:r>
              <a:rPr lang="ja-JP" altLang="en-US" b="0" i="0" dirty="0">
                <a:solidFill>
                  <a:srgbClr val="333333"/>
                </a:solidFill>
                <a:effectLst/>
                <a:latin typeface="-apple-system"/>
              </a:rPr>
              <a:t>学習済みの</a:t>
            </a:r>
            <a:r>
              <a:rPr lang="en-US" altLang="ja-JP" b="0" i="0" dirty="0">
                <a:solidFill>
                  <a:srgbClr val="333333"/>
                </a:solidFill>
                <a:effectLst/>
                <a:latin typeface="-apple-system"/>
              </a:rPr>
              <a:t>VGG19</a:t>
            </a:r>
            <a:r>
              <a:rPr lang="ja-JP" altLang="en-US" b="0" i="0" dirty="0">
                <a:solidFill>
                  <a:srgbClr val="333333"/>
                </a:solidFill>
                <a:effectLst/>
                <a:latin typeface="-apple-system"/>
              </a:rPr>
              <a:t>を用いてフレーム画像から特徴量を抽出し．</a:t>
            </a:r>
            <a:br>
              <a:rPr lang="ja-JP" altLang="en-US" dirty="0"/>
            </a:br>
            <a:r>
              <a:rPr lang="en-US" altLang="ja-JP" b="0" i="0" dirty="0" err="1">
                <a:solidFill>
                  <a:srgbClr val="333333"/>
                </a:solidFill>
                <a:effectLst/>
                <a:latin typeface="-apple-system"/>
              </a:rPr>
              <a:t>SampleRNN</a:t>
            </a:r>
            <a:r>
              <a:rPr lang="ja-JP" altLang="en-US" b="0" i="0" dirty="0">
                <a:solidFill>
                  <a:srgbClr val="333333"/>
                </a:solidFill>
                <a:effectLst/>
                <a:latin typeface="-apple-system"/>
              </a:rPr>
              <a:t>の一番上の粗い層へ入力することで生成する手法</a:t>
            </a:r>
            <a:r>
              <a:rPr lang="en-US" altLang="ja-JP" b="0" i="0" dirty="0">
                <a:solidFill>
                  <a:srgbClr val="333333"/>
                </a:solidFill>
                <a:effectLst/>
                <a:latin typeface="-apple-system"/>
              </a:rPr>
              <a:t>.</a:t>
            </a:r>
          </a:p>
          <a:p>
            <a:endParaRPr kumimoji="1" lang="en-US" altLang="ja-JP" b="0" i="0" dirty="0">
              <a:solidFill>
                <a:srgbClr val="333333"/>
              </a:solidFill>
              <a:effectLst/>
              <a:latin typeface="-apple-system"/>
            </a:endParaRPr>
          </a:p>
          <a:p>
            <a:r>
              <a:rPr kumimoji="1" lang="ja-JP" altLang="en-US" b="0" i="0" dirty="0">
                <a:solidFill>
                  <a:srgbClr val="333333"/>
                </a:solidFill>
                <a:effectLst/>
                <a:latin typeface="-apple-system"/>
              </a:rPr>
              <a:t>２つめは図の赤枠のように</a:t>
            </a:r>
            <a:endParaRPr kumimoji="1" lang="en-US" altLang="ja-JP" b="0" i="0" dirty="0">
              <a:solidFill>
                <a:srgbClr val="333333"/>
              </a:solidFill>
              <a:effectLst/>
              <a:latin typeface="-apple-system"/>
            </a:endParaRPr>
          </a:p>
          <a:p>
            <a:r>
              <a:rPr kumimoji="1" lang="en-US" altLang="ja-JP" dirty="0"/>
              <a:t>Seq2Seq</a:t>
            </a:r>
            <a:r>
              <a:rPr kumimoji="1" lang="ja-JP" altLang="en-US" dirty="0"/>
              <a:t>モデルの形式をとっており</a:t>
            </a:r>
            <a:r>
              <a:rPr kumimoji="1" lang="en-US" altLang="ja-JP" dirty="0"/>
              <a:t>, </a:t>
            </a:r>
            <a:r>
              <a:rPr kumimoji="1" lang="ja-JP" altLang="en-US" dirty="0"/>
              <a:t>先ほどと同じ</a:t>
            </a:r>
            <a:r>
              <a:rPr kumimoji="1" lang="en-US" altLang="ja-JP" dirty="0"/>
              <a:t>VGG</a:t>
            </a:r>
            <a:r>
              <a:rPr kumimoji="1" lang="ja-JP" altLang="en-US" dirty="0"/>
              <a:t>を用いて連番画像を時系列順にエンコーダー部に入力し</a:t>
            </a:r>
            <a:endParaRPr kumimoji="1" lang="en-US" altLang="ja-JP" dirty="0"/>
          </a:p>
          <a:p>
            <a:r>
              <a:rPr kumimoji="1" lang="ja-JP" altLang="en-US" dirty="0"/>
              <a:t>最後の隠れ層の出力を</a:t>
            </a:r>
            <a:r>
              <a:rPr lang="en-US" altLang="ja-JP" b="0" i="0" dirty="0" err="1">
                <a:solidFill>
                  <a:srgbClr val="333333"/>
                </a:solidFill>
                <a:effectLst/>
                <a:latin typeface="-apple-system"/>
              </a:rPr>
              <a:t>SampleRNN</a:t>
            </a:r>
            <a:r>
              <a:rPr lang="ja-JP" altLang="en-US" b="0" i="0" dirty="0">
                <a:solidFill>
                  <a:srgbClr val="333333"/>
                </a:solidFill>
                <a:effectLst/>
                <a:latin typeface="-apple-system"/>
              </a:rPr>
              <a:t>の一番上の粗い層へ入力することで生成する手法</a:t>
            </a:r>
            <a:r>
              <a:rPr lang="en-US" altLang="ja-JP" b="0" i="0" dirty="0">
                <a:solidFill>
                  <a:srgbClr val="333333"/>
                </a:solidFill>
                <a:effectLst/>
                <a:latin typeface="-apple-system"/>
              </a:rPr>
              <a:t>.</a:t>
            </a:r>
          </a:p>
          <a:p>
            <a:endParaRPr kumimoji="1" lang="en-US" altLang="ja-JP" b="0" i="0" dirty="0">
              <a:solidFill>
                <a:srgbClr val="333333"/>
              </a:solidFill>
              <a:effectLst/>
              <a:latin typeface="-apple-system"/>
            </a:endParaRPr>
          </a:p>
          <a:p>
            <a:r>
              <a:rPr kumimoji="1" lang="en-US" altLang="ja-JP" b="0" i="0" dirty="0">
                <a:solidFill>
                  <a:srgbClr val="333333"/>
                </a:solidFill>
                <a:effectLst/>
                <a:latin typeface="-apple-system"/>
              </a:rPr>
              <a:t>3</a:t>
            </a:r>
            <a:r>
              <a:rPr kumimoji="1" lang="ja-JP" altLang="en-US" b="0" i="0" dirty="0">
                <a:solidFill>
                  <a:srgbClr val="333333"/>
                </a:solidFill>
                <a:effectLst/>
                <a:latin typeface="-apple-system"/>
              </a:rPr>
              <a:t>つめは例えば、犬の鳴き声は犬が泣き始めた瞬間に鳴らさないといけない、といったように</a:t>
            </a:r>
            <a:endParaRPr kumimoji="1" lang="en-US" altLang="ja-JP" b="0" i="0" dirty="0">
              <a:solidFill>
                <a:srgbClr val="333333"/>
              </a:solidFill>
              <a:effectLst/>
              <a:latin typeface="-apple-system"/>
            </a:endParaRPr>
          </a:p>
          <a:p>
            <a:r>
              <a:rPr lang="en-US" altLang="ja-JP" sz="1800" dirty="0" err="1">
                <a:effectLst/>
                <a:latin typeface="Times New Roman" panose="02020603050405020304" pitchFamily="18" charset="0"/>
                <a:ea typeface="Times New Roman" panose="02020603050405020304" pitchFamily="18" charset="0"/>
              </a:rPr>
              <a:t>入力映像の</a:t>
            </a:r>
            <a:r>
              <a:rPr lang="ja-JP" altLang="en-US" sz="1800" dirty="0">
                <a:effectLst/>
                <a:latin typeface="Times New Roman" panose="02020603050405020304" pitchFamily="18" charset="0"/>
                <a:ea typeface="Times New Roman" panose="02020603050405020304" pitchFamily="18" charset="0"/>
              </a:rPr>
              <a:t>内容</a:t>
            </a:r>
            <a:r>
              <a:rPr lang="en-US" altLang="ja-JP" sz="1800" dirty="0" err="1">
                <a:effectLst/>
                <a:latin typeface="Times New Roman" panose="02020603050405020304" pitchFamily="18" charset="0"/>
                <a:ea typeface="Times New Roman" panose="02020603050405020304" pitchFamily="18" charset="0"/>
              </a:rPr>
              <a:t>と動き</a:t>
            </a:r>
            <a:r>
              <a:rPr lang="en-US" altLang="ja-JP" sz="1800" spc="-5" dirty="0" err="1">
                <a:effectLst/>
                <a:latin typeface="Times New Roman" panose="02020603050405020304" pitchFamily="18" charset="0"/>
                <a:ea typeface="Times New Roman" panose="02020603050405020304" pitchFamily="18" charset="0"/>
              </a:rPr>
              <a:t>をよりよく捉えるために</a:t>
            </a:r>
            <a:r>
              <a:rPr lang="en-US" altLang="ja-JP" sz="1800" spc="-5" dirty="0">
                <a:effectLst/>
                <a:latin typeface="Times New Roman" panose="02020603050405020304" pitchFamily="18" charset="0"/>
                <a:ea typeface="Times New Roman" panose="02020603050405020304" pitchFamily="18" charset="0"/>
              </a:rPr>
              <a:t>、</a:t>
            </a:r>
            <a:r>
              <a:rPr lang="ja-JP" altLang="en-US" sz="1800" spc="-5" dirty="0">
                <a:effectLst/>
                <a:latin typeface="Times New Roman" panose="02020603050405020304" pitchFamily="18" charset="0"/>
                <a:ea typeface="Times New Roman" panose="02020603050405020304" pitchFamily="18" charset="0"/>
              </a:rPr>
              <a:t>オプティカルフローを使用した手法です</a:t>
            </a:r>
            <a:r>
              <a:rPr lang="en-US" altLang="ja-JP" sz="1800" spc="-5" dirty="0">
                <a:effectLst/>
                <a:latin typeface="Times New Roman" panose="02020603050405020304" pitchFamily="18" charset="0"/>
                <a:ea typeface="Times New Roman" panose="02020603050405020304" pitchFamily="18" charset="0"/>
              </a:rPr>
              <a:t>. </a:t>
            </a:r>
          </a:p>
          <a:p>
            <a:endParaRPr kumimoji="1" lang="en-US" altLang="ja-JP" dirty="0"/>
          </a:p>
          <a:p>
            <a:endParaRPr kumimoji="1" lang="en-US" altLang="ja-JP" dirty="0"/>
          </a:p>
          <a:p>
            <a:endParaRPr kumimoji="1" lang="en-US" altLang="ja-JP" dirty="0"/>
          </a:p>
          <a:p>
            <a:r>
              <a:rPr kumimoji="1" lang="en-US" altLang="ja-JP" dirty="0"/>
              <a:t>---</a:t>
            </a:r>
          </a:p>
          <a:p>
            <a:r>
              <a:rPr kumimoji="1" lang="en-US" altLang="ja-JP" dirty="0" err="1"/>
              <a:t>sampleRNN</a:t>
            </a:r>
            <a:r>
              <a:rPr kumimoji="1" lang="en-US" altLang="ja-JP" dirty="0"/>
              <a:t> :</a:t>
            </a:r>
          </a:p>
          <a:p>
            <a:r>
              <a:rPr lang="ja-JP" altLang="en-US" b="0" i="0" dirty="0">
                <a:solidFill>
                  <a:srgbClr val="24292E"/>
                </a:solidFill>
                <a:effectLst/>
                <a:latin typeface="-apple-system"/>
              </a:rPr>
              <a:t>長い時系列上での関係を捉えるために、</a:t>
            </a:r>
            <a:r>
              <a:rPr lang="en-US" altLang="ja-JP" b="0" i="0" dirty="0">
                <a:solidFill>
                  <a:srgbClr val="24292E"/>
                </a:solidFill>
                <a:effectLst/>
                <a:latin typeface="-apple-system"/>
              </a:rPr>
              <a:t>RNN</a:t>
            </a:r>
            <a:r>
              <a:rPr lang="ja-JP" altLang="en-US" b="0" i="0" dirty="0">
                <a:solidFill>
                  <a:srgbClr val="24292E"/>
                </a:solidFill>
                <a:effectLst/>
                <a:latin typeface="-apple-system"/>
              </a:rPr>
              <a:t>を階層状に積んで上の方ほど長い間隔の依存をとらえるのを担当するような構成を構築</a:t>
            </a:r>
            <a:r>
              <a:rPr lang="en-US" altLang="ja-JP" b="0" i="0" dirty="0">
                <a:solidFill>
                  <a:srgbClr val="24292E"/>
                </a:solidFill>
                <a:effectLst/>
                <a:latin typeface="-apple-system"/>
              </a:rPr>
              <a:t>(</a:t>
            </a:r>
            <a:r>
              <a:rPr lang="ja-JP" altLang="en-US" b="0" i="0" dirty="0">
                <a:solidFill>
                  <a:srgbClr val="24292E"/>
                </a:solidFill>
                <a:effectLst/>
                <a:latin typeface="-apple-system"/>
              </a:rPr>
              <a:t>最下層の出力は通常の</a:t>
            </a:r>
            <a:r>
              <a:rPr lang="en-US" altLang="ja-JP" b="0" i="0" dirty="0">
                <a:solidFill>
                  <a:srgbClr val="24292E"/>
                </a:solidFill>
                <a:effectLst/>
                <a:latin typeface="-apple-system"/>
              </a:rPr>
              <a:t>NN)</a:t>
            </a:r>
            <a:r>
              <a:rPr lang="ja-JP" altLang="en-US" b="0" i="0" dirty="0">
                <a:solidFill>
                  <a:srgbClr val="24292E"/>
                </a:solidFill>
                <a:effectLst/>
                <a:latin typeface="-apple-system"/>
              </a:rPr>
              <a:t>。</a:t>
            </a:r>
            <a:endParaRPr lang="en-US" altLang="ja-JP" b="0" i="0" dirty="0">
              <a:solidFill>
                <a:srgbClr val="24292E"/>
              </a:solidFill>
              <a:effectLst/>
              <a:latin typeface="-apple-system"/>
            </a:endParaRPr>
          </a:p>
          <a:p>
            <a:r>
              <a:rPr lang="ja-JP" altLang="en-US" b="0" i="0" dirty="0">
                <a:solidFill>
                  <a:srgbClr val="24292E"/>
                </a:solidFill>
                <a:effectLst/>
                <a:latin typeface="-apple-system"/>
              </a:rPr>
              <a:t>音声合成・音楽のデータで検証し</a:t>
            </a:r>
            <a:r>
              <a:rPr lang="en-US" altLang="ja-JP" b="0" i="0" dirty="0" err="1">
                <a:solidFill>
                  <a:srgbClr val="24292E"/>
                </a:solidFill>
                <a:effectLst/>
                <a:latin typeface="-apple-system"/>
              </a:rPr>
              <a:t>WaveNet</a:t>
            </a:r>
            <a:r>
              <a:rPr lang="en-US" altLang="ja-JP" b="0" i="0" dirty="0">
                <a:solidFill>
                  <a:srgbClr val="24292E"/>
                </a:solidFill>
                <a:effectLst/>
                <a:latin typeface="-apple-system"/>
              </a:rPr>
              <a:t>(CNN)</a:t>
            </a:r>
            <a:r>
              <a:rPr lang="ja-JP" altLang="en-US" b="0" i="0" dirty="0">
                <a:solidFill>
                  <a:srgbClr val="24292E"/>
                </a:solidFill>
                <a:effectLst/>
                <a:latin typeface="-apple-system"/>
              </a:rPr>
              <a:t>をうわまった、という結果。</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11</a:t>
            </a:fld>
            <a:endParaRPr kumimoji="1" lang="ja-JP" altLang="en-US"/>
          </a:p>
        </p:txBody>
      </p:sp>
    </p:spTree>
    <p:extLst>
      <p:ext uri="{BB962C8B-B14F-4D97-AF65-F5344CB8AC3E}">
        <p14:creationId xmlns:p14="http://schemas.microsoft.com/office/powerpoint/2010/main" val="73743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 </a:t>
            </a:r>
            <a:r>
              <a:rPr kumimoji="1" lang="en-US" altLang="ja-JP" dirty="0" err="1"/>
              <a:t>Sanchita</a:t>
            </a:r>
            <a:r>
              <a:rPr kumimoji="1" lang="en-US" altLang="ja-JP" dirty="0"/>
              <a:t> (</a:t>
            </a:r>
            <a:r>
              <a:rPr kumimoji="1" lang="ja-JP" altLang="en-US" dirty="0"/>
              <a:t>サンチタ</a:t>
            </a:r>
            <a:r>
              <a:rPr kumimoji="1" lang="en-US" altLang="ja-JP" dirty="0"/>
              <a:t>)</a:t>
            </a:r>
            <a:r>
              <a:rPr kumimoji="1" lang="ja-JP" altLang="en-US" dirty="0"/>
              <a:t>らによる研究</a:t>
            </a:r>
            <a:r>
              <a:rPr kumimoji="1" lang="en-US" altLang="ja-JP" dirty="0"/>
              <a:t>,</a:t>
            </a:r>
            <a:r>
              <a:rPr kumimoji="1" lang="ja-JP" altLang="en-US" dirty="0"/>
              <a:t>　</a:t>
            </a:r>
            <a:r>
              <a:rPr lang="en-US" altLang="ja-JP" b="0" i="0" dirty="0" err="1">
                <a:solidFill>
                  <a:srgbClr val="181D28"/>
                </a:solidFill>
                <a:effectLst/>
                <a:latin typeface="YakuHanJPs"/>
              </a:rPr>
              <a:t>AutoFoley</a:t>
            </a:r>
            <a:r>
              <a:rPr kumimoji="1" lang="ja-JP" altLang="en-US" dirty="0"/>
              <a:t>では</a:t>
            </a:r>
            <a:endParaRPr kumimoji="1" lang="en-US" altLang="ja-JP" dirty="0"/>
          </a:p>
          <a:p>
            <a:r>
              <a:rPr lang="ja-JP" altLang="en-US" b="0" i="0" dirty="0">
                <a:solidFill>
                  <a:srgbClr val="181D28"/>
                </a:solidFill>
                <a:effectLst/>
                <a:latin typeface="YakuHanJPs"/>
              </a:rPr>
              <a:t>フレームから画像の特徴を抽出してこれに合った効果音を決定するモデルと、フレーム内オブジェクトのアクションを経時的に分析するモデルを学習しすることで</a:t>
            </a:r>
            <a:endParaRPr lang="en-US" altLang="ja-JP" b="0" i="0" dirty="0">
              <a:solidFill>
                <a:srgbClr val="181D28"/>
              </a:solidFill>
              <a:effectLst/>
              <a:latin typeface="YakuHanJPs"/>
            </a:endParaRPr>
          </a:p>
          <a:p>
            <a:r>
              <a:rPr lang="ja-JP" altLang="en-US" b="0" i="0" dirty="0">
                <a:solidFill>
                  <a:srgbClr val="181D28"/>
                </a:solidFill>
                <a:effectLst/>
                <a:latin typeface="YakuHanJPs"/>
              </a:rPr>
              <a:t>あらかじめ用意された効果音を映像に当て込んで、音と映像の正確な同期を実現しています</a:t>
            </a:r>
            <a:r>
              <a:rPr lang="en-US" altLang="ja-JP" b="0" i="0" dirty="0">
                <a:solidFill>
                  <a:srgbClr val="181D28"/>
                </a:solidFill>
                <a:effectLst/>
                <a:latin typeface="YakuHanJPs"/>
              </a:rPr>
              <a:t>.</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12</a:t>
            </a:fld>
            <a:endParaRPr kumimoji="1" lang="ja-JP" altLang="en-US"/>
          </a:p>
        </p:txBody>
      </p:sp>
    </p:spTree>
    <p:extLst>
      <p:ext uri="{BB962C8B-B14F-4D97-AF65-F5344CB8AC3E}">
        <p14:creationId xmlns:p14="http://schemas.microsoft.com/office/powerpoint/2010/main" val="380673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研究目標は</a:t>
            </a:r>
            <a:endParaRPr kumimoji="1" lang="en-US" altLang="ja-JP" dirty="0"/>
          </a:p>
          <a:p>
            <a:r>
              <a:rPr kumimoji="1" lang="ja-JP" altLang="en-US" dirty="0"/>
              <a:t>人工知能を用いて入力動画から音声を生成するモデルのアーキテクチャを模索することです</a:t>
            </a:r>
            <a:r>
              <a:rPr kumimoji="1" lang="en-US" altLang="ja-JP" dirty="0"/>
              <a:t>.</a:t>
            </a:r>
          </a:p>
          <a:p>
            <a:r>
              <a:rPr kumimoji="1" lang="ja-JP" altLang="en-US" dirty="0"/>
              <a:t>この時の入力データは主に連番の画像ですが</a:t>
            </a:r>
            <a:r>
              <a:rPr kumimoji="1" lang="en-US" altLang="ja-JP" dirty="0"/>
              <a:t>,</a:t>
            </a:r>
          </a:p>
          <a:p>
            <a:endParaRPr kumimoji="1" lang="en-US" altLang="ja-JP" dirty="0"/>
          </a:p>
          <a:p>
            <a:r>
              <a:rPr kumimoji="1" lang="en-US" altLang="ja-JP" dirty="0"/>
              <a:t>Auto Foley</a:t>
            </a:r>
            <a:r>
              <a:rPr kumimoji="1" lang="ja-JP" altLang="en-US" dirty="0"/>
              <a:t>のようにフレームの特徴に合わせてリファレンスとなる音を補助的に用いたり</a:t>
            </a:r>
            <a:endParaRPr kumimoji="1" lang="en-US" altLang="ja-JP" dirty="0"/>
          </a:p>
          <a:p>
            <a:r>
              <a:rPr kumimoji="1" lang="ja-JP" altLang="en-US" dirty="0"/>
              <a:t>動画の内容に関してアノテートされた自然言語データも用いることができると考えられます</a:t>
            </a:r>
            <a:r>
              <a:rPr kumimoji="1" lang="en-US" altLang="ja-JP" dirty="0"/>
              <a:t>.</a:t>
            </a:r>
          </a:p>
          <a:p>
            <a:r>
              <a:rPr kumimoji="1" lang="ja-JP" altLang="en-US" dirty="0"/>
              <a:t>そのための前段階として本研究では</a:t>
            </a:r>
            <a:endParaRPr kumimoji="1" lang="en-US" altLang="ja-JP" dirty="0"/>
          </a:p>
          <a:p>
            <a:r>
              <a:rPr kumimoji="1" lang="en-US" altLang="ja-JP" dirty="0"/>
              <a:t>----</a:t>
            </a:r>
          </a:p>
          <a:p>
            <a:r>
              <a:rPr kumimoji="1" lang="ja-JP" altLang="en-US" dirty="0"/>
              <a:t>音声以外を突っ込んで音を生成したいんだけど</a:t>
            </a:r>
            <a:endParaRPr kumimoji="1" lang="en-US" altLang="ja-JP" dirty="0"/>
          </a:p>
          <a:p>
            <a:r>
              <a:rPr kumimoji="1" lang="ja-JP" altLang="en-US" dirty="0"/>
              <a:t>そもそもこいつらで動画分類できないと意味がない</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13</a:t>
            </a:fld>
            <a:endParaRPr kumimoji="1" lang="ja-JP" altLang="en-US"/>
          </a:p>
        </p:txBody>
      </p:sp>
    </p:spTree>
    <p:extLst>
      <p:ext uri="{BB962C8B-B14F-4D97-AF65-F5344CB8AC3E}">
        <p14:creationId xmlns:p14="http://schemas.microsoft.com/office/powerpoint/2010/main" val="3495269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例えば、水泳をしている動画があったとして、</a:t>
            </a:r>
            <a:endParaRPr kumimoji="1" lang="en-US" altLang="ja-JP" dirty="0"/>
          </a:p>
          <a:p>
            <a:endParaRPr kumimoji="1" lang="en-US" altLang="ja-JP" dirty="0"/>
          </a:p>
          <a:p>
            <a:r>
              <a:rPr kumimoji="1" lang="ja-JP" altLang="en-US" dirty="0"/>
              <a:t>その動画に含まれる画像や、音声、</a:t>
            </a:r>
            <a:endParaRPr kumimoji="1" lang="en-US" altLang="ja-JP" dirty="0"/>
          </a:p>
          <a:p>
            <a:r>
              <a:rPr kumimoji="1" lang="ja-JP" altLang="en-US" dirty="0"/>
              <a:t>アノテートされた自然言語データをそれぞれ入力したときに</a:t>
            </a:r>
            <a:endParaRPr kumimoji="1" lang="en-US" altLang="ja-JP" dirty="0"/>
          </a:p>
          <a:p>
            <a:r>
              <a:rPr kumimoji="1" lang="ja-JP" altLang="en-US" dirty="0"/>
              <a:t>この動画が何の動画かを推定するような分類タスクを解きます。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14</a:t>
            </a:fld>
            <a:endParaRPr kumimoji="1" lang="ja-JP" altLang="en-US"/>
          </a:p>
        </p:txBody>
      </p:sp>
    </p:spTree>
    <p:extLst>
      <p:ext uri="{BB962C8B-B14F-4D97-AF65-F5344CB8AC3E}">
        <p14:creationId xmlns:p14="http://schemas.microsoft.com/office/powerpoint/2010/main" val="3554087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現在は音声データまたは自然言語データを用いた場合について実験をしていますが</a:t>
            </a:r>
            <a:endParaRPr kumimoji="1" lang="en-US" altLang="ja-JP" dirty="0"/>
          </a:p>
          <a:p>
            <a:r>
              <a:rPr kumimoji="1" lang="ja-JP" altLang="en-US" dirty="0"/>
              <a:t>本日の発表では時間の都合上音声データを用いた場合について説明します</a:t>
            </a:r>
            <a:r>
              <a:rPr kumimoji="1" lang="en-US" altLang="ja-JP" dirty="0"/>
              <a:t>.</a:t>
            </a:r>
          </a:p>
          <a:p>
            <a:endParaRPr kumimoji="1" lang="en-US" altLang="ja-JP" dirty="0"/>
          </a:p>
          <a:p>
            <a:r>
              <a:rPr kumimoji="1" lang="ja-JP" altLang="en-US" dirty="0"/>
              <a:t>ーー</a:t>
            </a:r>
            <a:endParaRPr kumimoji="1" lang="en-US" altLang="ja-JP" dirty="0"/>
          </a:p>
          <a:p>
            <a:r>
              <a:rPr kumimoji="1" lang="ja-JP" altLang="en-US" dirty="0"/>
              <a:t>今後は全部やっていくんだけど今回はこれだけ</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15</a:t>
            </a:fld>
            <a:endParaRPr kumimoji="1" lang="ja-JP" altLang="en-US"/>
          </a:p>
        </p:txBody>
      </p:sp>
    </p:spTree>
    <p:extLst>
      <p:ext uri="{BB962C8B-B14F-4D97-AF65-F5344CB8AC3E}">
        <p14:creationId xmlns:p14="http://schemas.microsoft.com/office/powerpoint/2010/main" val="973060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次にデータセットについて</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16</a:t>
            </a:fld>
            <a:endParaRPr kumimoji="1" lang="ja-JP" altLang="en-US"/>
          </a:p>
        </p:txBody>
      </p:sp>
    </p:spTree>
    <p:extLst>
      <p:ext uri="{BB962C8B-B14F-4D97-AF65-F5344CB8AC3E}">
        <p14:creationId xmlns:p14="http://schemas.microsoft.com/office/powerpoint/2010/main" val="2365873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cap="none" dirty="0">
                <a:solidFill>
                  <a:schemeClr val="tx1"/>
                </a:solidFill>
              </a:rPr>
              <a:t>(</a:t>
            </a:r>
            <a:r>
              <a:rPr lang="ja-JP" altLang="en-US" sz="1200" cap="none" dirty="0">
                <a:solidFill>
                  <a:schemeClr val="tx1"/>
                </a:solidFill>
              </a:rPr>
              <a:t>動画を対象としたデータセットには、</a:t>
            </a:r>
            <a:endParaRPr lang="en-US" altLang="ja-JP" sz="1200" cap="none" dirty="0">
              <a:solidFill>
                <a:schemeClr val="tx1"/>
              </a:solidFill>
            </a:endParaRPr>
          </a:p>
          <a:p>
            <a:r>
              <a:rPr kumimoji="1" lang="en-US" altLang="ja-JP" sz="1200" cap="none" dirty="0">
                <a:solidFill>
                  <a:schemeClr val="tx1"/>
                </a:solidFill>
              </a:rPr>
              <a:t>Kinetics </a:t>
            </a:r>
            <a:r>
              <a:rPr kumimoji="1" lang="ja-JP" altLang="en-US" sz="1200" cap="none" dirty="0">
                <a:solidFill>
                  <a:schemeClr val="tx1"/>
                </a:solidFill>
              </a:rPr>
              <a:t>や </a:t>
            </a:r>
            <a:r>
              <a:rPr kumimoji="1" lang="en-US" altLang="ja-JP" sz="1200" cap="none" dirty="0" err="1">
                <a:solidFill>
                  <a:schemeClr val="tx1"/>
                </a:solidFill>
              </a:rPr>
              <a:t>ActivityNet</a:t>
            </a:r>
            <a:r>
              <a:rPr kumimoji="1" lang="en-US" altLang="ja-JP" sz="1200" cap="none" dirty="0">
                <a:solidFill>
                  <a:schemeClr val="tx1"/>
                </a:solidFill>
              </a:rPr>
              <a:t>, Moments in Time </a:t>
            </a:r>
            <a:r>
              <a:rPr kumimoji="1" lang="ja-JP" altLang="en-US" sz="1200" cap="none" dirty="0">
                <a:solidFill>
                  <a:schemeClr val="tx1"/>
                </a:solidFill>
              </a:rPr>
              <a:t>などがありますが</a:t>
            </a:r>
            <a:r>
              <a:rPr kumimoji="1" lang="en-US" altLang="ja-JP" sz="1200" cap="none" dirty="0">
                <a:solidFill>
                  <a:schemeClr val="tx1"/>
                </a:solidFill>
              </a:rPr>
              <a:t>, =&gt; </a:t>
            </a:r>
            <a:r>
              <a:rPr kumimoji="1" lang="ja-JP" altLang="en-US" sz="1200" cap="none" dirty="0">
                <a:solidFill>
                  <a:schemeClr val="tx1"/>
                </a:solidFill>
              </a:rPr>
              <a:t>資料のみに書く</a:t>
            </a:r>
            <a:r>
              <a:rPr kumimoji="1" lang="en-US" altLang="ja-JP" sz="1200" cap="none" dirty="0">
                <a:solidFill>
                  <a:schemeClr val="tx1"/>
                </a:solidFill>
              </a:rPr>
              <a:t> )</a:t>
            </a:r>
          </a:p>
          <a:p>
            <a:r>
              <a:rPr kumimoji="1" lang="ja-JP" altLang="en-US" dirty="0"/>
              <a:t>本研究で用いるデータセットがステアラボらによってつくられた</a:t>
            </a:r>
            <a:endParaRPr kumimoji="1" lang="en-US" altLang="ja-JP" dirty="0"/>
          </a:p>
          <a:p>
            <a:r>
              <a:rPr kumimoji="1" lang="ja-JP" altLang="en-US" dirty="0"/>
              <a:t>「</a:t>
            </a:r>
            <a:r>
              <a:rPr lang="en-US" altLang="ja-JP" sz="1200" cap="none" dirty="0">
                <a:solidFill>
                  <a:schemeClr val="tx1"/>
                </a:solidFill>
              </a:rPr>
              <a:t>STAIR Actions </a:t>
            </a:r>
            <a:r>
              <a:rPr lang="ja-JP" altLang="en-US" sz="1200" cap="none" dirty="0">
                <a:solidFill>
                  <a:schemeClr val="tx1"/>
                </a:solidFill>
              </a:rPr>
              <a:t>キャプションデータセット</a:t>
            </a:r>
            <a:r>
              <a:rPr kumimoji="1" lang="ja-JP" altLang="en-US" dirty="0"/>
              <a:t>」です</a:t>
            </a:r>
            <a:r>
              <a:rPr kumimoji="1" lang="en-US" altLang="ja-JP" dirty="0"/>
              <a:t>.</a:t>
            </a:r>
          </a:p>
          <a:p>
            <a:r>
              <a:rPr kumimoji="1" lang="ja-JP" altLang="en-US" dirty="0"/>
              <a:t>このデータセットは。。。</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17</a:t>
            </a:fld>
            <a:endParaRPr kumimoji="1" lang="ja-JP" altLang="en-US"/>
          </a:p>
        </p:txBody>
      </p:sp>
    </p:spTree>
    <p:extLst>
      <p:ext uri="{BB962C8B-B14F-4D97-AF65-F5344CB8AC3E}">
        <p14:creationId xmlns:p14="http://schemas.microsoft.com/office/powerpoint/2010/main" val="312901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データの例を示します</a:t>
            </a:r>
            <a:endParaRPr kumimoji="1" lang="en-US" altLang="ja-JP" dirty="0"/>
          </a:p>
          <a:p>
            <a:r>
              <a:rPr kumimoji="1" lang="ja-JP" altLang="en-US" dirty="0"/>
              <a:t>動作ラベルが </a:t>
            </a:r>
            <a:r>
              <a:rPr kumimoji="1" lang="en-US" altLang="ja-JP" dirty="0"/>
              <a:t>drinking </a:t>
            </a:r>
            <a:r>
              <a:rPr kumimoji="1" lang="ja-JP" altLang="en-US" dirty="0"/>
              <a:t>の動画 </a:t>
            </a:r>
            <a:r>
              <a:rPr kumimoji="1" lang="en-US" altLang="ja-JP" dirty="0"/>
              <a:t>(!</a:t>
            </a:r>
            <a:r>
              <a:rPr kumimoji="1" lang="ja-JP" altLang="en-US" dirty="0"/>
              <a:t>再生する</a:t>
            </a:r>
            <a:r>
              <a:rPr kumimoji="1" lang="en-US" altLang="ja-JP" dirty="0"/>
              <a:t>!) </a:t>
            </a:r>
            <a:r>
              <a:rPr kumimoji="1" lang="ja-JP" altLang="en-US" dirty="0"/>
              <a:t>に対して</a:t>
            </a:r>
            <a:endParaRPr kumimoji="1" lang="en-US" altLang="ja-JP" dirty="0"/>
          </a:p>
          <a:p>
            <a:r>
              <a:rPr kumimoji="1" lang="ja-JP" altLang="en-US" dirty="0"/>
              <a:t>「誰が」「どこで」「何をしているのか」というキャプションが</a:t>
            </a:r>
            <a:endParaRPr kumimoji="1" lang="en-US" altLang="ja-JP" dirty="0"/>
          </a:p>
          <a:p>
            <a:r>
              <a:rPr kumimoji="1" lang="ja-JP" altLang="en-US" dirty="0"/>
              <a:t>１つの動画につき</a:t>
            </a:r>
            <a:r>
              <a:rPr kumimoji="1" lang="en-US" altLang="ja-JP" dirty="0"/>
              <a:t>, 5 </a:t>
            </a:r>
            <a:r>
              <a:rPr kumimoji="1" lang="ja-JP" altLang="en-US" dirty="0"/>
              <a:t>つ程度アノテートされており</a:t>
            </a:r>
            <a:r>
              <a:rPr kumimoji="1" lang="en-US" altLang="ja-JP" dirty="0"/>
              <a:t>, </a:t>
            </a:r>
            <a:r>
              <a:rPr kumimoji="1" lang="ja-JP" altLang="en-US" dirty="0"/>
              <a:t>その数は動画によって異なります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18</a:t>
            </a:fld>
            <a:endParaRPr kumimoji="1" lang="ja-JP" altLang="en-US"/>
          </a:p>
        </p:txBody>
      </p:sp>
    </p:spTree>
    <p:extLst>
      <p:ext uri="{BB962C8B-B14F-4D97-AF65-F5344CB8AC3E}">
        <p14:creationId xmlns:p14="http://schemas.microsoft.com/office/powerpoint/2010/main" val="358137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19</a:t>
            </a:fld>
            <a:endParaRPr kumimoji="1" lang="ja-JP" altLang="en-US"/>
          </a:p>
        </p:txBody>
      </p:sp>
    </p:spTree>
    <p:extLst>
      <p:ext uri="{BB962C8B-B14F-4D97-AF65-F5344CB8AC3E}">
        <p14:creationId xmlns:p14="http://schemas.microsoft.com/office/powerpoint/2010/main" val="921614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91919"/>
                </a:solidFill>
                <a:effectLst/>
                <a:latin typeface="Lato"/>
              </a:rPr>
              <a:t>メル尺度は尺度が大きくなればなるほどゆるやかになる尺度なのでこれをスペクトラムに適用します。そうすると下記の図のように低周波数成分が引き伸ばされ、高周波成分が圧縮されます。</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20</a:t>
            </a:fld>
            <a:endParaRPr kumimoji="1" lang="ja-JP" altLang="en-US"/>
          </a:p>
        </p:txBody>
      </p:sp>
    </p:spTree>
    <p:extLst>
      <p:ext uri="{BB962C8B-B14F-4D97-AF65-F5344CB8AC3E}">
        <p14:creationId xmlns:p14="http://schemas.microsoft.com/office/powerpoint/2010/main" val="149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chemeClr val="tx1"/>
                </a:solidFill>
              </a:rPr>
              <a:t>「深層学習に基づく</a:t>
            </a:r>
            <a:r>
              <a:rPr lang="en-US" altLang="ja-JP" dirty="0">
                <a:solidFill>
                  <a:schemeClr val="tx1"/>
                </a:solidFill>
              </a:rPr>
              <a:t>4 </a:t>
            </a:r>
            <a:r>
              <a:rPr lang="ja-JP" altLang="en-US" dirty="0">
                <a:solidFill>
                  <a:schemeClr val="tx1"/>
                </a:solidFill>
              </a:rPr>
              <a:t>コマ漫画の感情推定とマルチモーダル化への検討」と題しまして</a:t>
            </a:r>
            <a:r>
              <a:rPr lang="en-US" altLang="ja-JP" dirty="0">
                <a:solidFill>
                  <a:schemeClr val="tx1"/>
                </a:solidFill>
              </a:rPr>
              <a:t>,</a:t>
            </a:r>
          </a:p>
          <a:p>
            <a:r>
              <a:rPr kumimoji="1" lang="ja-JP" altLang="en-US" dirty="0">
                <a:solidFill>
                  <a:schemeClr val="tx1"/>
                </a:solidFill>
              </a:rPr>
              <a:t>ソフトウェアシステム研究グループの高山が発表いたします</a:t>
            </a:r>
            <a:r>
              <a:rPr kumimoji="1" lang="en-US" altLang="ja-JP" dirty="0">
                <a:solidFill>
                  <a:schemeClr val="tx1"/>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a:t>
            </a:fld>
            <a:endParaRPr kumimoji="1" lang="ja-JP" altLang="en-US"/>
          </a:p>
        </p:txBody>
      </p:sp>
    </p:spTree>
    <p:extLst>
      <p:ext uri="{BB962C8B-B14F-4D97-AF65-F5344CB8AC3E}">
        <p14:creationId xmlns:p14="http://schemas.microsoft.com/office/powerpoint/2010/main" val="2513109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　</a:t>
            </a:r>
            <a:r>
              <a:rPr kumimoji="1" lang="ja-JP" altLang="en-US" sz="1200" b="0" i="0" kern="1200" dirty="0">
                <a:solidFill>
                  <a:schemeClr val="tx1"/>
                </a:solidFill>
                <a:effectLst/>
                <a:latin typeface="+mn-lt"/>
                <a:ea typeface="+mn-ea"/>
                <a:cs typeface="+mn-cs"/>
              </a:rPr>
              <a:t>京都大学 が公開している事前学習済モデルを利用しました。</a:t>
            </a:r>
            <a:endParaRPr kumimoji="1" lang="en-US" altLang="ja-JP" sz="1200" b="0" i="0" kern="1200" dirty="0">
              <a:solidFill>
                <a:schemeClr val="tx1"/>
              </a:solidFill>
              <a:effectLst/>
              <a:latin typeface="+mn-lt"/>
              <a:ea typeface="+mn-ea"/>
              <a:cs typeface="+mn-cs"/>
            </a:endParaRPr>
          </a:p>
          <a:p>
            <a:r>
              <a:rPr kumimoji="1" lang="ja-JP" altLang="en-US" dirty="0"/>
              <a:t>このモデルでは 約</a:t>
            </a:r>
            <a:r>
              <a:rPr kumimoji="1" lang="en-US" altLang="ja-JP" dirty="0"/>
              <a:t>1,800</a:t>
            </a:r>
            <a:r>
              <a:rPr kumimoji="1" lang="ja-JP" altLang="en-US" dirty="0"/>
              <a:t>万文からなる日本語</a:t>
            </a:r>
            <a:r>
              <a:rPr kumimoji="1" lang="en-US" altLang="ja-JP" dirty="0"/>
              <a:t>Wikipedia</a:t>
            </a:r>
            <a:r>
              <a:rPr kumimoji="1" lang="ja-JP" altLang="en-US" dirty="0"/>
              <a:t>を用いて学習されており</a:t>
            </a:r>
            <a:r>
              <a:rPr kumimoji="1" lang="en-US" altLang="ja-JP" dirty="0"/>
              <a:t>,</a:t>
            </a:r>
            <a:r>
              <a:rPr kumimoji="1" lang="ja-JP" altLang="en-US" dirty="0"/>
              <a:t>　モデルの設定はこのようになっています</a:t>
            </a:r>
            <a:r>
              <a:rPr kumimoji="1" lang="en-US" altLang="ja-JP" dirty="0"/>
              <a:t>.</a:t>
            </a:r>
          </a:p>
          <a:p>
            <a:r>
              <a:rPr kumimoji="1" lang="en-US" altLang="ja-JP" dirty="0"/>
              <a:t>(</a:t>
            </a:r>
            <a:r>
              <a:rPr kumimoji="1" lang="ja-JP" altLang="en-US" dirty="0"/>
              <a:t>形態素解析エンジンである</a:t>
            </a:r>
            <a:r>
              <a:rPr kumimoji="1" lang="en-US" altLang="ja-JP" dirty="0"/>
              <a:t>JUMAN++</a:t>
            </a:r>
            <a:r>
              <a:rPr kumimoji="1" lang="ja-JP" altLang="en-US" dirty="0"/>
              <a:t>により入力文を分かち書きしたのち，</a:t>
            </a:r>
            <a:r>
              <a:rPr kumimoji="1" lang="en-US" altLang="ja-JP" dirty="0"/>
              <a:t>Byte Pair Encoding </a:t>
            </a:r>
            <a:r>
              <a:rPr kumimoji="1" lang="ja-JP" altLang="en-US" dirty="0"/>
              <a:t>により</a:t>
            </a:r>
            <a:r>
              <a:rPr kumimoji="1" lang="en-US" altLang="ja-JP" dirty="0"/>
              <a:t> </a:t>
            </a:r>
            <a:r>
              <a:rPr kumimoji="1" lang="en-US" altLang="ja-JP" dirty="0" err="1"/>
              <a:t>subword</a:t>
            </a:r>
            <a:r>
              <a:rPr kumimoji="1" lang="en-US" altLang="ja-JP" dirty="0"/>
              <a:t> </a:t>
            </a:r>
            <a:r>
              <a:rPr kumimoji="1" lang="ja-JP" altLang="en-US" dirty="0"/>
              <a:t>に分割して学習</a:t>
            </a:r>
            <a:r>
              <a:rPr kumimoji="1" lang="en-US" altLang="ja-JP" dirty="0"/>
              <a:t>)</a:t>
            </a:r>
          </a:p>
          <a:p>
            <a:endParaRPr kumimoji="1" lang="en-US" altLang="ja-JP" dirty="0"/>
          </a:p>
          <a:p>
            <a:r>
              <a:rPr kumimoji="1" lang="ja-JP" altLang="en-US" dirty="0"/>
              <a:t>ーー</a:t>
            </a:r>
            <a:endParaRPr kumimoji="1" lang="en-US" altLang="ja-JP" dirty="0"/>
          </a:p>
          <a:p>
            <a:r>
              <a:rPr kumimoji="1" lang="ja-JP" altLang="en-US" dirty="0"/>
              <a:t>画像でいう　あれこれの音声データバージョンです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21</a:t>
            </a:fld>
            <a:endParaRPr kumimoji="1" lang="ja-JP" altLang="en-US"/>
          </a:p>
        </p:txBody>
      </p:sp>
    </p:spTree>
    <p:extLst>
      <p:ext uri="{BB962C8B-B14F-4D97-AF65-F5344CB8AC3E}">
        <p14:creationId xmlns:p14="http://schemas.microsoft.com/office/powerpoint/2010/main" val="489361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22</a:t>
            </a:fld>
            <a:endParaRPr kumimoji="1" lang="ja-JP" altLang="en-US"/>
          </a:p>
        </p:txBody>
      </p:sp>
    </p:spTree>
    <p:extLst>
      <p:ext uri="{BB962C8B-B14F-4D97-AF65-F5344CB8AC3E}">
        <p14:creationId xmlns:p14="http://schemas.microsoft.com/office/powerpoint/2010/main" val="159244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・音声データはメルスペクトログラムにすることで画像と同様に扱えます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23</a:t>
            </a:fld>
            <a:endParaRPr kumimoji="1" lang="ja-JP" altLang="en-US"/>
          </a:p>
        </p:txBody>
      </p:sp>
    </p:spTree>
    <p:extLst>
      <p:ext uri="{BB962C8B-B14F-4D97-AF65-F5344CB8AC3E}">
        <p14:creationId xmlns:p14="http://schemas.microsoft.com/office/powerpoint/2010/main" val="859068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24</a:t>
            </a:fld>
            <a:endParaRPr kumimoji="1" lang="ja-JP" altLang="en-US"/>
          </a:p>
        </p:txBody>
      </p:sp>
    </p:spTree>
    <p:extLst>
      <p:ext uri="{BB962C8B-B14F-4D97-AF65-F5344CB8AC3E}">
        <p14:creationId xmlns:p14="http://schemas.microsoft.com/office/powerpoint/2010/main" val="1195691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・なぜこの５つなのか</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25</a:t>
            </a:fld>
            <a:endParaRPr kumimoji="1" lang="ja-JP" altLang="en-US"/>
          </a:p>
        </p:txBody>
      </p:sp>
    </p:spTree>
    <p:extLst>
      <p:ext uri="{BB962C8B-B14F-4D97-AF65-F5344CB8AC3E}">
        <p14:creationId xmlns:p14="http://schemas.microsoft.com/office/powerpoint/2010/main" val="952300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26</a:t>
            </a:fld>
            <a:endParaRPr kumimoji="1" lang="ja-JP" altLang="en-US"/>
          </a:p>
        </p:txBody>
      </p:sp>
    </p:spTree>
    <p:extLst>
      <p:ext uri="{BB962C8B-B14F-4D97-AF65-F5344CB8AC3E}">
        <p14:creationId xmlns:p14="http://schemas.microsoft.com/office/powerpoint/2010/main" val="1125607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a:solidFill>
                  <a:schemeClr val="tx1">
                    <a:lumMod val="95000"/>
                  </a:schemeClr>
                </a:solidFill>
              </a:rPr>
              <a:t>それでは実験の内容に移りたいと思います</a:t>
            </a:r>
            <a:r>
              <a:rPr lang="en-US" altLang="ja-JP" sz="1200" dirty="0">
                <a:solidFill>
                  <a:schemeClr val="tx1">
                    <a:lumMod val="95000"/>
                  </a:schemeClr>
                </a:solidFill>
              </a:rPr>
              <a:t>.</a:t>
            </a:r>
          </a:p>
          <a:p>
            <a:pPr marL="385754" indent="-385754">
              <a:buAutoNum type="arabicPeriod"/>
            </a:pPr>
            <a:r>
              <a:rPr lang="ja-JP" altLang="en-US" sz="1200" dirty="0">
                <a:solidFill>
                  <a:schemeClr val="tx1">
                    <a:lumMod val="95000"/>
                  </a:schemeClr>
                </a:solidFill>
              </a:rPr>
              <a:t>セリフ </a:t>
            </a:r>
            <a:r>
              <a:rPr lang="en-US" altLang="ja-JP" sz="1200" dirty="0">
                <a:solidFill>
                  <a:schemeClr val="tx1">
                    <a:lumMod val="95000"/>
                  </a:schemeClr>
                </a:solidFill>
              </a:rPr>
              <a:t>1 </a:t>
            </a:r>
            <a:r>
              <a:rPr lang="ja-JP" altLang="en-US" sz="1200" dirty="0">
                <a:solidFill>
                  <a:schemeClr val="tx1">
                    <a:lumMod val="95000"/>
                  </a:schemeClr>
                </a:solidFill>
              </a:rPr>
              <a:t>文の感情推定</a:t>
            </a:r>
            <a:endParaRPr lang="en-US" altLang="ja-JP" sz="1200" dirty="0">
              <a:solidFill>
                <a:schemeClr val="tx1">
                  <a:lumMod val="95000"/>
                </a:schemeClr>
              </a:solidFill>
            </a:endParaRPr>
          </a:p>
          <a:p>
            <a:pPr marL="0" indent="0">
              <a:buNone/>
            </a:pPr>
            <a:endParaRPr lang="en-US" altLang="ja-JP" sz="1200" cap="none" dirty="0">
              <a:solidFill>
                <a:schemeClr val="tx1">
                  <a:lumMod val="95000"/>
                </a:schemeClr>
              </a:solidFill>
            </a:endParaRPr>
          </a:p>
          <a:p>
            <a:pPr marL="0" indent="0">
              <a:buNone/>
            </a:pPr>
            <a:endParaRPr lang="en-US" altLang="ja-JP" sz="1200" cap="none"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過去のセリフを考慮した感情推定</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pPr marL="385754" indent="-385754">
              <a:buAutoNum type="arabicPeriod" startAt="2"/>
            </a:pPr>
            <a:r>
              <a:rPr lang="ja-JP" altLang="en-US" sz="1200" dirty="0">
                <a:solidFill>
                  <a:schemeClr val="tx1">
                    <a:lumMod val="95000"/>
                  </a:schemeClr>
                </a:solidFill>
              </a:rPr>
              <a:t>マルチモーダルな感情推定の検討</a:t>
            </a:r>
            <a:endParaRPr lang="en-US" altLang="ja-JP" sz="1200" dirty="0">
              <a:solidFill>
                <a:schemeClr val="tx1">
                  <a:lumMod val="95000"/>
                </a:schemeClr>
              </a:solidFill>
            </a:endParaRPr>
          </a:p>
          <a:p>
            <a:pPr marL="385754" indent="-385754">
              <a:buAutoNum type="arabicPeriod" startAt="2"/>
            </a:pPr>
            <a:endParaRPr lang="en-US" altLang="ja-JP" sz="1200" dirty="0">
              <a:solidFill>
                <a:schemeClr val="tx1">
                  <a:lumMod val="95000"/>
                </a:schemeClr>
              </a:solidFill>
            </a:endParaRPr>
          </a:p>
          <a:p>
            <a:r>
              <a:rPr kumimoji="1" lang="ja-JP" altLang="en-US" dirty="0"/>
              <a:t>を行った</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27</a:t>
            </a:fld>
            <a:endParaRPr kumimoji="1" lang="ja-JP" altLang="en-US"/>
          </a:p>
        </p:txBody>
      </p:sp>
    </p:spTree>
    <p:extLst>
      <p:ext uri="{BB962C8B-B14F-4D97-AF65-F5344CB8AC3E}">
        <p14:creationId xmlns:p14="http://schemas.microsoft.com/office/powerpoint/2010/main" val="3946971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まず音声データの前処理について説明します</a:t>
            </a:r>
            <a:endParaRPr kumimoji="1" lang="en-US" altLang="ja-JP" dirty="0"/>
          </a:p>
          <a:p>
            <a:endParaRPr kumimoji="1" lang="en-US" altLang="ja-JP" dirty="0"/>
          </a:p>
          <a:p>
            <a:r>
              <a:rPr kumimoji="1" lang="ja-JP" altLang="en-US" dirty="0"/>
              <a:t>データごとに波形の長さが異なっているので</a:t>
            </a:r>
            <a:endParaRPr kumimoji="1" lang="en-US" altLang="ja-JP" dirty="0"/>
          </a:p>
          <a:p>
            <a:r>
              <a:rPr kumimoji="1" lang="ja-JP" altLang="en-US" dirty="0"/>
              <a:t>本研究では</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28</a:t>
            </a:fld>
            <a:endParaRPr kumimoji="1" lang="ja-JP" altLang="en-US"/>
          </a:p>
        </p:txBody>
      </p:sp>
    </p:spTree>
    <p:extLst>
      <p:ext uri="{BB962C8B-B14F-4D97-AF65-F5344CB8AC3E}">
        <p14:creationId xmlns:p14="http://schemas.microsoft.com/office/powerpoint/2010/main" val="3528441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取り扱う時間の終点を決め</a:t>
            </a:r>
            <a:r>
              <a:rPr kumimoji="1" lang="en-US" altLang="ja-JP" dirty="0"/>
              <a:t>, </a:t>
            </a:r>
          </a:p>
          <a:p>
            <a:endParaRPr kumimoji="1" lang="en-US" altLang="ja-JP" dirty="0"/>
          </a:p>
          <a:p>
            <a:r>
              <a:rPr kumimoji="1" lang="ja-JP" altLang="en-US" dirty="0"/>
              <a:t>はみ出た部分は除き、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29</a:t>
            </a:fld>
            <a:endParaRPr kumimoji="1" lang="ja-JP" altLang="en-US"/>
          </a:p>
        </p:txBody>
      </p:sp>
    </p:spTree>
    <p:extLst>
      <p:ext uri="{BB962C8B-B14F-4D97-AF65-F5344CB8AC3E}">
        <p14:creationId xmlns:p14="http://schemas.microsoft.com/office/powerpoint/2010/main" val="26583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足りない部分は同じ波形を繰り返すことでパディングします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30</a:t>
            </a:fld>
            <a:endParaRPr kumimoji="1" lang="ja-JP" altLang="en-US"/>
          </a:p>
        </p:txBody>
      </p:sp>
    </p:spTree>
    <p:extLst>
      <p:ext uri="{BB962C8B-B14F-4D97-AF65-F5344CB8AC3E}">
        <p14:creationId xmlns:p14="http://schemas.microsoft.com/office/powerpoint/2010/main" val="399140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a:t>
            </a:fld>
            <a:endParaRPr kumimoji="1" lang="ja-JP" altLang="en-US"/>
          </a:p>
        </p:txBody>
      </p:sp>
    </p:spTree>
    <p:extLst>
      <p:ext uri="{BB962C8B-B14F-4D97-AF65-F5344CB8AC3E}">
        <p14:creationId xmlns:p14="http://schemas.microsoft.com/office/powerpoint/2010/main" val="3420094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時系列長をそろえたものを</a:t>
            </a:r>
            <a:endParaRPr kumimoji="1" lang="en-US" altLang="ja-JP" dirty="0"/>
          </a:p>
          <a:p>
            <a:r>
              <a:rPr kumimoji="1" lang="ja-JP" altLang="en-US" dirty="0"/>
              <a:t>メルスペクトログラムに変換し</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31</a:t>
            </a:fld>
            <a:endParaRPr kumimoji="1" lang="ja-JP" altLang="en-US"/>
          </a:p>
        </p:txBody>
      </p:sp>
    </p:spTree>
    <p:extLst>
      <p:ext uri="{BB962C8B-B14F-4D97-AF65-F5344CB8AC3E}">
        <p14:creationId xmlns:p14="http://schemas.microsoft.com/office/powerpoint/2010/main" val="3735076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学習時において </a:t>
            </a:r>
            <a:r>
              <a:rPr kumimoji="1" lang="en-US" altLang="ja-JP" dirty="0"/>
              <a:t>train</a:t>
            </a:r>
            <a:r>
              <a:rPr kumimoji="1" lang="ja-JP" altLang="en-US" dirty="0"/>
              <a:t>データに対してのみ </a:t>
            </a:r>
            <a:r>
              <a:rPr kumimoji="1" lang="en-US" altLang="ja-JP" dirty="0"/>
              <a:t>spec augmentation </a:t>
            </a:r>
            <a:r>
              <a:rPr kumimoji="1" lang="ja-JP" altLang="en-US" dirty="0"/>
              <a:t>をバッチごとに行います</a:t>
            </a:r>
            <a:r>
              <a:rPr kumimoji="1" lang="en-US" altLang="ja-JP" dirty="0"/>
              <a:t>. </a:t>
            </a:r>
          </a:p>
          <a:p>
            <a:endParaRPr kumimoji="1" lang="en-US" altLang="ja-JP" dirty="0"/>
          </a:p>
          <a:p>
            <a:r>
              <a:rPr kumimoji="1" lang="ja-JP" altLang="en-US" dirty="0"/>
              <a:t>そして最後に入力次元を </a:t>
            </a:r>
            <a:r>
              <a:rPr kumimoji="1" lang="en-US" altLang="ja-JP" dirty="0"/>
              <a:t>2 x 128 x 128 </a:t>
            </a:r>
            <a:r>
              <a:rPr kumimoji="1" lang="ja-JP" altLang="en-US" dirty="0"/>
              <a:t>に揃えます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32</a:t>
            </a:fld>
            <a:endParaRPr kumimoji="1" lang="ja-JP" altLang="en-US"/>
          </a:p>
        </p:txBody>
      </p:sp>
    </p:spTree>
    <p:extLst>
      <p:ext uri="{BB962C8B-B14F-4D97-AF65-F5344CB8AC3E}">
        <p14:creationId xmlns:p14="http://schemas.microsoft.com/office/powerpoint/2010/main" val="114953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dirty="0">
                <a:highlight>
                  <a:srgbClr val="ED7D31"/>
                </a:highlight>
              </a:rPr>
              <a:t>----</a:t>
            </a:r>
          </a:p>
          <a:p>
            <a:r>
              <a:rPr kumimoji="1" lang="ja-JP" altLang="en-US" b="0" dirty="0">
                <a:highlight>
                  <a:srgbClr val="ED7D31"/>
                </a:highlight>
              </a:rPr>
              <a:t>一つの動画には一つのラベルだよ</a:t>
            </a:r>
            <a:endParaRPr kumimoji="1" lang="en-US" altLang="ja-JP" b="0" dirty="0">
              <a:highlight>
                <a:srgbClr val="ED7D31"/>
              </a:highlight>
            </a:endParaRPr>
          </a:p>
          <a:p>
            <a:r>
              <a:rPr kumimoji="1" lang="ja-JP" altLang="en-US" b="0" dirty="0">
                <a:highlight>
                  <a:srgbClr val="ED7D31"/>
                </a:highlight>
              </a:rPr>
              <a:t>多クラス分類タスクだよ</a:t>
            </a:r>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33</a:t>
            </a:fld>
            <a:endParaRPr kumimoji="1" lang="ja-JP" altLang="en-US"/>
          </a:p>
        </p:txBody>
      </p:sp>
    </p:spTree>
    <p:extLst>
      <p:ext uri="{BB962C8B-B14F-4D97-AF65-F5344CB8AC3E}">
        <p14:creationId xmlns:p14="http://schemas.microsoft.com/office/powerpoint/2010/main" val="113218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この実験ではクラウドソーシングによってつくられた動画のみを用いました</a:t>
            </a:r>
            <a:r>
              <a:rPr kumimoji="1" lang="en-US" altLang="ja-JP" dirty="0"/>
              <a:t>.</a:t>
            </a:r>
          </a:p>
          <a:p>
            <a:endParaRPr kumimoji="1" lang="en-US" altLang="ja-JP" dirty="0"/>
          </a:p>
          <a:p>
            <a:r>
              <a:rPr kumimoji="1" lang="en-US" altLang="ja-JP" dirty="0"/>
              <a:t>Train , validation, test </a:t>
            </a:r>
            <a:r>
              <a:rPr kumimoji="1" lang="ja-JP" altLang="en-US" dirty="0"/>
              <a:t>データはそれぞれ </a:t>
            </a:r>
            <a:r>
              <a:rPr kumimoji="1" lang="en-US" altLang="ja-JP" dirty="0"/>
              <a:t>50%, 30%, 20% </a:t>
            </a:r>
            <a:r>
              <a:rPr kumimoji="1" lang="ja-JP" altLang="en-US" dirty="0"/>
              <a:t>でランダムに分けました</a:t>
            </a:r>
            <a:r>
              <a:rPr kumimoji="1" lang="en-US" altLang="ja-JP" dirty="0"/>
              <a:t>.</a:t>
            </a:r>
          </a:p>
          <a:p>
            <a:endParaRPr kumimoji="1" lang="en-US" altLang="ja-JP" dirty="0"/>
          </a:p>
          <a:p>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34</a:t>
            </a:fld>
            <a:endParaRPr kumimoji="1" lang="ja-JP" altLang="en-US"/>
          </a:p>
        </p:txBody>
      </p:sp>
    </p:spTree>
    <p:extLst>
      <p:ext uri="{BB962C8B-B14F-4D97-AF65-F5344CB8AC3E}">
        <p14:creationId xmlns:p14="http://schemas.microsoft.com/office/powerpoint/2010/main" val="241449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実験で用いたパラメータはこのようになります</a:t>
            </a:r>
            <a:r>
              <a:rPr kumimoji="1" lang="en-US" altLang="ja-JP" dirty="0"/>
              <a:t>.</a:t>
            </a:r>
          </a:p>
          <a:p>
            <a:endParaRPr kumimoji="1" lang="en-US" altLang="ja-JP" dirty="0"/>
          </a:p>
          <a:p>
            <a:r>
              <a:rPr kumimoji="1" lang="ja-JP" altLang="en-US" sz="1200" dirty="0"/>
              <a:t>損失関数には訓練用データにおけるラベル比の</a:t>
            </a:r>
            <a:endParaRPr kumimoji="1" lang="en-US" altLang="ja-JP" sz="1200" dirty="0"/>
          </a:p>
          <a:p>
            <a:r>
              <a:rPr kumimoji="1" lang="ja-JP" altLang="en-US" sz="1200" dirty="0"/>
              <a:t>逆比を正規化したものを</a:t>
            </a:r>
            <a:endParaRPr kumimoji="1" lang="en-US" altLang="ja-JP" sz="1200" dirty="0"/>
          </a:p>
          <a:p>
            <a:r>
              <a:rPr kumimoji="1" lang="ja-JP" altLang="en-US" sz="1200" dirty="0"/>
              <a:t>クラス重みとして損失関数に設定</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35</a:t>
            </a:fld>
            <a:endParaRPr kumimoji="1" lang="ja-JP" altLang="en-US"/>
          </a:p>
        </p:txBody>
      </p:sp>
    </p:spTree>
    <p:extLst>
      <p:ext uri="{BB962C8B-B14F-4D97-AF65-F5344CB8AC3E}">
        <p14:creationId xmlns:p14="http://schemas.microsoft.com/office/powerpoint/2010/main" val="560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1</a:t>
            </a:r>
            <a:r>
              <a:rPr kumimoji="1" lang="ja-JP" altLang="en-US" dirty="0"/>
              <a:t>の結果について述べます</a:t>
            </a:r>
            <a:r>
              <a:rPr kumimoji="1" lang="en-US" altLang="ja-JP" dirty="0"/>
              <a:t>.</a:t>
            </a:r>
          </a:p>
          <a:p>
            <a:r>
              <a:rPr kumimoji="1" lang="ja-JP" altLang="en-US" dirty="0"/>
              <a:t>評価用モデルのパラメータはバリデーションデータの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r>
              <a:rPr kumimoji="1" lang="ja-JP" altLang="en-US" dirty="0"/>
              <a:t>どちらの場合でもベースラインをこえることができ</a:t>
            </a:r>
            <a:r>
              <a:rPr kumimoji="1" lang="en-US" altLang="ja-JP" dirty="0"/>
              <a:t>, Spec Augmentation </a:t>
            </a:r>
            <a:r>
              <a:rPr kumimoji="1" lang="ja-JP" altLang="en-US" dirty="0"/>
              <a:t>をかけた </a:t>
            </a:r>
            <a:r>
              <a:rPr kumimoji="1" lang="en-US" altLang="ja-JP" dirty="0"/>
              <a:t>VGG </a:t>
            </a:r>
            <a:r>
              <a:rPr kumimoji="1" lang="ja-JP" altLang="en-US" dirty="0"/>
              <a:t>の場合が最も精度が高かったが</a:t>
            </a:r>
            <a:r>
              <a:rPr kumimoji="1" lang="en-US" altLang="ja-JP" dirty="0"/>
              <a:t>, </a:t>
            </a:r>
          </a:p>
          <a:p>
            <a:r>
              <a:rPr kumimoji="1" lang="en-US" altLang="ja-JP" dirty="0"/>
              <a:t>Spec Augmentation</a:t>
            </a:r>
            <a:r>
              <a:rPr kumimoji="1" lang="ja-JP" altLang="en-US" dirty="0"/>
              <a:t>をかけることの有意差があるとは言えない結果となりました</a:t>
            </a:r>
            <a:r>
              <a:rPr kumimoji="1" lang="en-US" altLang="ja-JP" dirty="0"/>
              <a:t>.</a:t>
            </a:r>
          </a:p>
          <a:p>
            <a:endParaRPr kumimoji="1" lang="en-US" altLang="ja-JP" dirty="0"/>
          </a:p>
          <a:p>
            <a:r>
              <a:rPr kumimoji="1" lang="en-US" altLang="ja-JP" dirty="0"/>
              <a:t>-----</a:t>
            </a:r>
          </a:p>
          <a:p>
            <a:r>
              <a:rPr kumimoji="1" lang="ja-JP" altLang="en-US" dirty="0"/>
              <a:t>そもそもこれっていいの？</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36</a:t>
            </a:fld>
            <a:endParaRPr kumimoji="1" lang="ja-JP" altLang="en-US"/>
          </a:p>
        </p:txBody>
      </p:sp>
    </p:spTree>
    <p:extLst>
      <p:ext uri="{BB962C8B-B14F-4D97-AF65-F5344CB8AC3E}">
        <p14:creationId xmlns:p14="http://schemas.microsoft.com/office/powerpoint/2010/main" val="644864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37</a:t>
            </a:fld>
            <a:endParaRPr kumimoji="1" lang="ja-JP" altLang="en-US"/>
          </a:p>
        </p:txBody>
      </p:sp>
    </p:spTree>
    <p:extLst>
      <p:ext uri="{BB962C8B-B14F-4D97-AF65-F5344CB8AC3E}">
        <p14:creationId xmlns:p14="http://schemas.microsoft.com/office/powerpoint/2010/main" val="77789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これはどちらの場合でも同じ傾向が見られました。</a:t>
            </a:r>
            <a:endParaRPr kumimoji="1" lang="en-US" altLang="ja-JP" dirty="0"/>
          </a:p>
          <a:p>
            <a:endParaRPr kumimoji="1" lang="en-US" altLang="ja-JP" dirty="0"/>
          </a:p>
          <a:p>
            <a:r>
              <a:rPr kumimoji="1" lang="ja-JP" altLang="en-US" dirty="0"/>
              <a:t>このことから</a:t>
            </a:r>
            <a:r>
              <a:rPr kumimoji="1" lang="en-US" altLang="ja-JP" dirty="0"/>
              <a:t>, </a:t>
            </a:r>
            <a:r>
              <a:rPr kumimoji="1" lang="en-US" altLang="ja-JP" dirty="0" err="1"/>
              <a:t>sep</a:t>
            </a:r>
            <a:r>
              <a:rPr kumimoji="1" lang="en-US" altLang="ja-JP" dirty="0"/>
              <a:t> </a:t>
            </a:r>
            <a:r>
              <a:rPr kumimoji="1" lang="en-US" altLang="ja-JP" dirty="0" err="1"/>
              <a:t>aug</a:t>
            </a:r>
            <a:r>
              <a:rPr kumimoji="1" lang="en-US" altLang="ja-JP" dirty="0"/>
              <a:t> </a:t>
            </a:r>
            <a:r>
              <a:rPr kumimoji="1" lang="ja-JP" altLang="en-US" dirty="0"/>
              <a:t>によって訓練による過学習を抑えて汎化性能が向上できていると考えられます</a:t>
            </a:r>
            <a:r>
              <a:rPr kumimoji="1" lang="en-US" altLang="ja-JP" dirty="0"/>
              <a:t>.</a:t>
            </a:r>
          </a:p>
          <a:p>
            <a:endParaRPr kumimoji="1" lang="en-US" altLang="ja-JP" dirty="0"/>
          </a:p>
          <a:p>
            <a:r>
              <a:rPr kumimoji="1" lang="ja-JP" altLang="en-US" dirty="0"/>
              <a:t>しかし、学習が収束しきっていないことや</a:t>
            </a:r>
            <a:r>
              <a:rPr kumimoji="1" lang="en-US" altLang="ja-JP" dirty="0"/>
              <a:t>,</a:t>
            </a:r>
          </a:p>
          <a:p>
            <a:endParaRPr kumimoji="1" lang="en-US" altLang="ja-JP" dirty="0"/>
          </a:p>
          <a:p>
            <a:r>
              <a:rPr kumimoji="1" lang="ja-JP" altLang="en-US" dirty="0"/>
              <a:t>今回</a:t>
            </a:r>
            <a:r>
              <a:rPr kumimoji="1" lang="en-US" altLang="ja-JP" dirty="0"/>
              <a:t>, </a:t>
            </a:r>
            <a:r>
              <a:rPr kumimoji="1" lang="ja-JP" altLang="en-US" dirty="0"/>
              <a:t>時間の都合上 </a:t>
            </a:r>
            <a:r>
              <a:rPr kumimoji="1" lang="en-US" altLang="ja-JP" dirty="0" err="1"/>
              <a:t>optuna</a:t>
            </a:r>
            <a:r>
              <a:rPr kumimoji="1" lang="en-US" altLang="ja-JP" dirty="0"/>
              <a:t> </a:t>
            </a:r>
            <a:r>
              <a:rPr kumimoji="1" lang="ja-JP" altLang="en-US" dirty="0"/>
              <a:t>などのパラメータチューニングを行っていないため</a:t>
            </a:r>
            <a:r>
              <a:rPr kumimoji="1" lang="en-US" altLang="ja-JP" dirty="0"/>
              <a:t>, </a:t>
            </a:r>
            <a:r>
              <a:rPr kumimoji="1" lang="ja-JP" altLang="en-US" dirty="0"/>
              <a:t> </a:t>
            </a:r>
            <a:r>
              <a:rPr kumimoji="1" lang="en-US" altLang="ja-JP" dirty="0"/>
              <a:t>spec </a:t>
            </a:r>
            <a:r>
              <a:rPr kumimoji="1" lang="en-US" altLang="ja-JP" dirty="0" err="1"/>
              <a:t>aug</a:t>
            </a:r>
            <a:r>
              <a:rPr kumimoji="1" lang="en-US" altLang="ja-JP" dirty="0"/>
              <a:t> </a:t>
            </a:r>
            <a:r>
              <a:rPr kumimoji="1" lang="ja-JP" altLang="en-US" dirty="0"/>
              <a:t>による汎化性能の変化を再確認は今後の課題とします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38</a:t>
            </a:fld>
            <a:endParaRPr kumimoji="1" lang="ja-JP" altLang="en-US"/>
          </a:p>
        </p:txBody>
      </p:sp>
    </p:spTree>
    <p:extLst>
      <p:ext uri="{BB962C8B-B14F-4D97-AF65-F5344CB8AC3E}">
        <p14:creationId xmlns:p14="http://schemas.microsoft.com/office/powerpoint/2010/main" val="1912007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次に各ラベルごとの混合行列についてみていきます。</a:t>
            </a:r>
            <a:endParaRPr kumimoji="1" lang="en-US" altLang="ja-JP" dirty="0"/>
          </a:p>
          <a:p>
            <a:endParaRPr kumimoji="1" lang="en-US" altLang="ja-JP" dirty="0"/>
          </a:p>
          <a:p>
            <a:r>
              <a:rPr kumimoji="1" lang="ja-JP" altLang="en-US" dirty="0"/>
              <a:t>精度が悪かったものは紫で囲われている </a:t>
            </a:r>
            <a:r>
              <a:rPr kumimoji="1" lang="en-US" altLang="ja-JP" dirty="0"/>
              <a:t>drinking </a:t>
            </a:r>
            <a:r>
              <a:rPr kumimoji="1" lang="ja-JP" altLang="en-US" dirty="0"/>
              <a:t>と </a:t>
            </a:r>
            <a:r>
              <a:rPr kumimoji="1" lang="en-US" altLang="ja-JP" dirty="0"/>
              <a:t>eating meal </a:t>
            </a:r>
            <a:r>
              <a:rPr kumimoji="1" lang="ja-JP" altLang="en-US" dirty="0"/>
              <a:t>です</a:t>
            </a:r>
            <a:r>
              <a:rPr kumimoji="1" lang="en-US" altLang="ja-JP" dirty="0"/>
              <a:t>.</a:t>
            </a:r>
          </a:p>
          <a:p>
            <a:endParaRPr kumimoji="1" lang="en-US" altLang="ja-JP" dirty="0"/>
          </a:p>
          <a:p>
            <a:r>
              <a:rPr kumimoji="1" lang="en-US" altLang="ja-JP" dirty="0"/>
              <a:t>-----</a:t>
            </a:r>
          </a:p>
          <a:p>
            <a:r>
              <a:rPr kumimoji="1" lang="ja-JP" altLang="en-US" dirty="0"/>
              <a:t>！！！！軸の説明大事！！！！</a:t>
            </a:r>
            <a:endParaRPr kumimoji="1" lang="en-US" altLang="ja-JP" dirty="0"/>
          </a:p>
          <a:p>
            <a:endParaRPr kumimoji="1" lang="en-US" altLang="ja-JP" dirty="0"/>
          </a:p>
          <a:p>
            <a:r>
              <a:rPr kumimoji="1" lang="ja-JP" altLang="en-US" dirty="0"/>
              <a:t>今後１０クラスにしたい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39</a:t>
            </a:fld>
            <a:endParaRPr kumimoji="1" lang="ja-JP" altLang="en-US"/>
          </a:p>
        </p:txBody>
      </p:sp>
    </p:spTree>
    <p:extLst>
      <p:ext uri="{BB962C8B-B14F-4D97-AF65-F5344CB8AC3E}">
        <p14:creationId xmlns:p14="http://schemas.microsoft.com/office/powerpoint/2010/main" val="53626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40</a:t>
            </a:fld>
            <a:endParaRPr kumimoji="1" lang="ja-JP" altLang="en-US"/>
          </a:p>
        </p:txBody>
      </p:sp>
    </p:spTree>
    <p:extLst>
      <p:ext uri="{BB962C8B-B14F-4D97-AF65-F5344CB8AC3E}">
        <p14:creationId xmlns:p14="http://schemas.microsoft.com/office/powerpoint/2010/main" val="1847534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a:t>
            </a:fld>
            <a:endParaRPr kumimoji="1" lang="ja-JP" altLang="en-US"/>
          </a:p>
        </p:txBody>
      </p:sp>
    </p:spTree>
    <p:extLst>
      <p:ext uri="{BB962C8B-B14F-4D97-AF65-F5344CB8AC3E}">
        <p14:creationId xmlns:p14="http://schemas.microsoft.com/office/powerpoint/2010/main" val="4133301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この原因としては 先ほど見せた </a:t>
            </a:r>
            <a:r>
              <a:rPr kumimoji="1" lang="en-US" altLang="ja-JP" dirty="0"/>
              <a:t>drinking </a:t>
            </a:r>
            <a:r>
              <a:rPr kumimoji="1" lang="ja-JP" altLang="en-US" dirty="0"/>
              <a:t>の例 </a:t>
            </a:r>
            <a:r>
              <a:rPr kumimoji="1" lang="en-US" altLang="ja-JP" dirty="0"/>
              <a:t>(!</a:t>
            </a:r>
            <a:r>
              <a:rPr kumimoji="1" lang="ja-JP" altLang="en-US" dirty="0"/>
              <a:t>再生</a:t>
            </a:r>
            <a:r>
              <a:rPr kumimoji="1" lang="en-US" altLang="ja-JP" dirty="0"/>
              <a:t>!)</a:t>
            </a:r>
          </a:p>
          <a:p>
            <a:r>
              <a:rPr kumimoji="1" lang="ja-JP" altLang="en-US" dirty="0"/>
              <a:t>のように前景より背景の音が強調されていたり</a:t>
            </a:r>
            <a:endParaRPr kumimoji="1" lang="en-US" altLang="ja-JP" dirty="0"/>
          </a:p>
          <a:p>
            <a:r>
              <a:rPr kumimoji="1" lang="en-US" altLang="ja-JP" dirty="0"/>
              <a:t>Eating meal </a:t>
            </a:r>
            <a:r>
              <a:rPr kumimoji="1" lang="ja-JP" altLang="en-US" dirty="0"/>
              <a:t>の例 </a:t>
            </a:r>
            <a:r>
              <a:rPr kumimoji="1" lang="en-US" altLang="ja-JP" dirty="0"/>
              <a:t>(!</a:t>
            </a:r>
            <a:r>
              <a:rPr kumimoji="1" lang="ja-JP" altLang="en-US" dirty="0"/>
              <a:t>再生</a:t>
            </a:r>
            <a:r>
              <a:rPr kumimoji="1" lang="en-US" altLang="ja-JP" dirty="0"/>
              <a:t>!)</a:t>
            </a:r>
            <a:r>
              <a:rPr kumimoji="1" lang="ja-JP" altLang="en-US" dirty="0"/>
              <a:t>のように動作そのものにあまり音がない</a:t>
            </a:r>
            <a:r>
              <a:rPr kumimoji="1" lang="en-US" altLang="ja-JP" dirty="0"/>
              <a:t>.</a:t>
            </a:r>
            <a:r>
              <a:rPr kumimoji="1" lang="ja-JP" altLang="en-US" dirty="0"/>
              <a:t>という点が挙げられます。</a:t>
            </a:r>
            <a:endParaRPr kumimoji="1" lang="en-US" altLang="ja-JP" dirty="0"/>
          </a:p>
          <a:p>
            <a:endParaRPr kumimoji="1" lang="en-US" altLang="ja-JP" dirty="0"/>
          </a:p>
          <a:p>
            <a:r>
              <a:rPr kumimoji="1" lang="en-US" altLang="ja-JP" dirty="0"/>
              <a:t>(</a:t>
            </a:r>
            <a:r>
              <a:rPr kumimoji="1" lang="ja-JP" altLang="en-US" dirty="0"/>
              <a:t>音がそもそも無音のデータも含まれていたことも問題として挙げられます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41</a:t>
            </a:fld>
            <a:endParaRPr kumimoji="1" lang="ja-JP" altLang="en-US"/>
          </a:p>
        </p:txBody>
      </p:sp>
    </p:spTree>
    <p:extLst>
      <p:ext uri="{BB962C8B-B14F-4D97-AF65-F5344CB8AC3E}">
        <p14:creationId xmlns:p14="http://schemas.microsoft.com/office/powerpoint/2010/main" val="460878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さらに知られている </a:t>
            </a:r>
            <a:r>
              <a:rPr kumimoji="1" lang="en-US" altLang="ja-JP" dirty="0"/>
              <a:t>spec augmentation </a:t>
            </a:r>
            <a:r>
              <a:rPr kumimoji="1" lang="ja-JP" altLang="en-US" dirty="0"/>
              <a:t>の問題点として</a:t>
            </a:r>
            <a:endParaRPr kumimoji="1" lang="en-US" altLang="ja-JP" dirty="0"/>
          </a:p>
          <a:p>
            <a:r>
              <a:rPr kumimoji="1" lang="ja-JP" altLang="en-US" dirty="0"/>
              <a:t>マスキングされた時間と短時間の音イベントが重なったり、</a:t>
            </a:r>
            <a:endParaRPr kumimoji="1" lang="en-US" altLang="ja-JP" dirty="0"/>
          </a:p>
          <a:p>
            <a:r>
              <a:rPr kumimoji="1" lang="ja-JP" altLang="en-US" dirty="0"/>
              <a:t>動作に特有の周波数帯がマスキングされてしまうと、意味のないノイズのデータになってしまいます。</a:t>
            </a:r>
            <a:endParaRPr kumimoji="1" lang="en-US" altLang="ja-JP" dirty="0"/>
          </a:p>
          <a:p>
            <a:endParaRPr kumimoji="1" lang="en-US" altLang="ja-JP" dirty="0"/>
          </a:p>
          <a:p>
            <a:r>
              <a:rPr kumimoji="1" lang="ja-JP" altLang="en-US" dirty="0"/>
              <a:t>今後の課題としてホワイトノイズなど別の音声の拡張手法と比較することが挙げられます。</a:t>
            </a:r>
            <a:endParaRPr kumimoji="1" lang="en-US" altLang="ja-JP" dirty="0"/>
          </a:p>
          <a:p>
            <a:endParaRPr kumimoji="1" lang="en-US" altLang="ja-JP" dirty="0"/>
          </a:p>
          <a:p>
            <a:r>
              <a:rPr kumimoji="1" lang="en-US" altLang="ja-JP" dirty="0"/>
              <a:t>---</a:t>
            </a:r>
          </a:p>
          <a:p>
            <a:r>
              <a:rPr kumimoji="1" lang="ja-JP" altLang="en-US" dirty="0"/>
              <a:t>本当に削ったものを入れたらだめなのか検証しないとね 今後の課題</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42</a:t>
            </a:fld>
            <a:endParaRPr kumimoji="1" lang="ja-JP" altLang="en-US"/>
          </a:p>
        </p:txBody>
      </p:sp>
    </p:spTree>
    <p:extLst>
      <p:ext uri="{BB962C8B-B14F-4D97-AF65-F5344CB8AC3E}">
        <p14:creationId xmlns:p14="http://schemas.microsoft.com/office/powerpoint/2010/main" val="8229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発表の流れはこのようになっております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43</a:t>
            </a:fld>
            <a:endParaRPr kumimoji="1" lang="ja-JP" altLang="en-US"/>
          </a:p>
        </p:txBody>
      </p:sp>
    </p:spTree>
    <p:extLst>
      <p:ext uri="{BB962C8B-B14F-4D97-AF65-F5344CB8AC3E}">
        <p14:creationId xmlns:p14="http://schemas.microsoft.com/office/powerpoint/2010/main" val="4062444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a:t>
            </a:r>
            <a:r>
              <a:rPr kumimoji="1" lang="ja-JP" altLang="en-US" dirty="0"/>
              <a:t>するための前段階として</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cap="none" dirty="0">
                <a:solidFill>
                  <a:schemeClr val="tx1">
                    <a:lumMod val="95000"/>
                  </a:schemeClr>
                </a:solidFill>
              </a:rPr>
              <a:t>動画に含まれる音声データやキャプションデータから</a:t>
            </a:r>
            <a:br>
              <a:rPr lang="en-US" altLang="ja-JP" sz="1200" cap="none" dirty="0">
                <a:solidFill>
                  <a:schemeClr val="tx1">
                    <a:lumMod val="95000"/>
                  </a:schemeClr>
                </a:solidFill>
              </a:rPr>
            </a:br>
            <a:r>
              <a:rPr lang="ja-JP" altLang="en-US" sz="1200" cap="none" dirty="0">
                <a:solidFill>
                  <a:schemeClr val="tx1">
                    <a:lumMod val="95000"/>
                  </a:schemeClr>
                </a:solidFill>
              </a:rPr>
              <a:t>動作ラベルを推定した</a:t>
            </a:r>
            <a:endParaRPr lang="en-US" altLang="ja-JP" sz="1200" cap="none" dirty="0">
              <a:solidFill>
                <a:schemeClr val="tx1">
                  <a:lumMod val="95000"/>
                </a:schemeClr>
              </a:solidFill>
            </a:endParaRPr>
          </a:p>
          <a:p>
            <a:endParaRPr kumimoji="1" lang="en-US" altLang="ja-JP" dirty="0"/>
          </a:p>
          <a:p>
            <a:pPr marL="0" indent="0">
              <a:buNone/>
            </a:pPr>
            <a:endParaRPr lang="en-US" altLang="ja-JP" sz="1200" cap="none" dirty="0">
              <a:solidFill>
                <a:schemeClr val="tx1">
                  <a:lumMod val="95000"/>
                </a:schemeClr>
              </a:solidFill>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44</a:t>
            </a:fld>
            <a:endParaRPr kumimoji="1" lang="ja-JP" altLang="en-US"/>
          </a:p>
        </p:txBody>
      </p:sp>
    </p:spTree>
    <p:extLst>
      <p:ext uri="{BB962C8B-B14F-4D97-AF65-F5344CB8AC3E}">
        <p14:creationId xmlns:p14="http://schemas.microsoft.com/office/powerpoint/2010/main" val="1972305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今後の課題として</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45</a:t>
            </a:fld>
            <a:endParaRPr kumimoji="1" lang="ja-JP" altLang="en-US"/>
          </a:p>
        </p:txBody>
      </p:sp>
    </p:spTree>
    <p:extLst>
      <p:ext uri="{BB962C8B-B14F-4D97-AF65-F5344CB8AC3E}">
        <p14:creationId xmlns:p14="http://schemas.microsoft.com/office/powerpoint/2010/main" val="1177883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Doc2Vec</a:t>
            </a:r>
            <a:r>
              <a:rPr kumimoji="1" lang="ja-JP" altLang="en-US" dirty="0"/>
              <a:t>は</a:t>
            </a:r>
            <a:r>
              <a:rPr kumimoji="1" lang="en-US" altLang="ja-JP" dirty="0"/>
              <a:t>Word2Vec</a:t>
            </a:r>
            <a:r>
              <a:rPr kumimoji="1" lang="ja-JP" altLang="en-US" dirty="0"/>
              <a:t>を文章に拡張した手法で</a:t>
            </a:r>
            <a:r>
              <a:rPr kumimoji="1" lang="en-US" altLang="ja-JP" dirty="0"/>
              <a:t>, </a:t>
            </a:r>
            <a:r>
              <a:rPr kumimoji="1" lang="ja-JP" altLang="en-US" dirty="0"/>
              <a:t>文章の分散表現を得ることができます</a:t>
            </a:r>
            <a:r>
              <a:rPr kumimoji="1" lang="en-US" altLang="ja-JP" dirty="0"/>
              <a:t>.</a:t>
            </a:r>
          </a:p>
          <a:p>
            <a:r>
              <a:rPr kumimoji="1" lang="ja-JP" altLang="en-US" dirty="0"/>
              <a:t>同様に</a:t>
            </a:r>
            <a:r>
              <a:rPr kumimoji="1" lang="en-US" altLang="ja-JP" dirty="0"/>
              <a:t>2</a:t>
            </a:r>
            <a:r>
              <a:rPr kumimoji="1" lang="ja-JP" altLang="en-US" dirty="0" err="1"/>
              <a:t>つの</a:t>
            </a:r>
            <a:r>
              <a:rPr kumimoji="1" lang="ja-JP" altLang="en-US" dirty="0"/>
              <a:t>学習方法がありますが</a:t>
            </a:r>
            <a:r>
              <a:rPr kumimoji="1" lang="en-US" altLang="ja-JP" dirty="0"/>
              <a:t>, </a:t>
            </a:r>
            <a:r>
              <a:rPr kumimoji="1" lang="ja-JP" altLang="en-US" dirty="0"/>
              <a:t>今回は上の方法を用いました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48</a:t>
            </a:fld>
            <a:endParaRPr kumimoji="1" lang="ja-JP" altLang="en-US"/>
          </a:p>
        </p:txBody>
      </p:sp>
    </p:spTree>
    <p:extLst>
      <p:ext uri="{BB962C8B-B14F-4D97-AF65-F5344CB8AC3E}">
        <p14:creationId xmlns:p14="http://schemas.microsoft.com/office/powerpoint/2010/main" val="2435636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49</a:t>
            </a:fld>
            <a:endParaRPr kumimoji="1" lang="ja-JP" altLang="en-US"/>
          </a:p>
        </p:txBody>
      </p:sp>
    </p:spTree>
    <p:extLst>
      <p:ext uri="{BB962C8B-B14F-4D97-AF65-F5344CB8AC3E}">
        <p14:creationId xmlns:p14="http://schemas.microsoft.com/office/powerpoint/2010/main" val="36284149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セリフデータの前処理としては</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50</a:t>
            </a:fld>
            <a:endParaRPr kumimoji="1" lang="ja-JP" altLang="en-US"/>
          </a:p>
        </p:txBody>
      </p:sp>
    </p:spTree>
    <p:extLst>
      <p:ext uri="{BB962C8B-B14F-4D97-AF65-F5344CB8AC3E}">
        <p14:creationId xmlns:p14="http://schemas.microsoft.com/office/powerpoint/2010/main" val="1607857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次に</a:t>
            </a:r>
            <a:r>
              <a:rPr lang="ja-JP" altLang="en-US" sz="1200" cap="none" dirty="0">
                <a:solidFill>
                  <a:schemeClr val="tx1">
                    <a:lumMod val="95000"/>
                  </a:schemeClr>
                </a:solidFill>
                <a:effectLst/>
              </a:rPr>
              <a:t>同じ行動ラベル内で</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同じキャプションが付いている場合は</a:t>
            </a:r>
            <a:endParaRPr lang="en-US" altLang="ja-JP" sz="1200" cap="none" dirty="0">
              <a:solidFill>
                <a:schemeClr val="tx1">
                  <a:lumMod val="95000"/>
                </a:schemeClr>
              </a:solidFill>
              <a:effectLst/>
            </a:endParaRPr>
          </a:p>
          <a:p>
            <a:pPr marL="0" indent="0">
              <a:buNone/>
            </a:pPr>
            <a:r>
              <a:rPr lang="ja-JP" altLang="en-US" sz="1200" cap="none" dirty="0">
                <a:solidFill>
                  <a:schemeClr val="tx1">
                    <a:lumMod val="95000"/>
                  </a:schemeClr>
                </a:solidFill>
                <a:effectLst/>
              </a:rPr>
              <a:t>重複しないように削除します</a:t>
            </a:r>
            <a:endParaRPr lang="en-US" altLang="ja-JP" sz="1200" cap="none" dirty="0">
              <a:solidFill>
                <a:schemeClr val="tx1">
                  <a:lumMod val="95000"/>
                </a:schemeClr>
              </a:solidFill>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51</a:t>
            </a:fld>
            <a:endParaRPr kumimoji="1" lang="ja-JP" altLang="en-US"/>
          </a:p>
        </p:txBody>
      </p:sp>
    </p:spTree>
    <p:extLst>
      <p:ext uri="{BB962C8B-B14F-4D97-AF65-F5344CB8AC3E}">
        <p14:creationId xmlns:p14="http://schemas.microsoft.com/office/powerpoint/2010/main" val="460811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dirty="0">
              <a:highlight>
                <a:srgbClr val="ED7D31"/>
              </a:highlight>
            </a:endParaRP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52</a:t>
            </a:fld>
            <a:endParaRPr kumimoji="1" lang="ja-JP" altLang="en-US"/>
          </a:p>
        </p:txBody>
      </p:sp>
    </p:spTree>
    <p:extLst>
      <p:ext uri="{BB962C8B-B14F-4D97-AF65-F5344CB8AC3E}">
        <p14:creationId xmlns:p14="http://schemas.microsoft.com/office/powerpoint/2010/main" val="4220070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 </a:t>
            </a:r>
            <a:r>
              <a:rPr kumimoji="1" lang="ja-JP" altLang="en-US" dirty="0"/>
              <a:t>人工知能の発展を受けて</a:t>
            </a:r>
            <a:r>
              <a:rPr kumimoji="1" lang="en-US" altLang="ja-JP" dirty="0"/>
              <a:t>, </a:t>
            </a:r>
            <a:r>
              <a:rPr kumimoji="1" lang="ja-JP" altLang="en-US" dirty="0"/>
              <a:t>音楽や漫画</a:t>
            </a:r>
            <a:r>
              <a:rPr kumimoji="1" lang="en-US" altLang="ja-JP" dirty="0"/>
              <a:t>, </a:t>
            </a:r>
            <a:r>
              <a:rPr kumimoji="1" lang="ja-JP" altLang="en-US" dirty="0"/>
              <a:t>小説などの創作物理解が注目されていますが</a:t>
            </a:r>
            <a:r>
              <a:rPr kumimoji="1" lang="en-US" altLang="ja-JP" dirty="0"/>
              <a:t>, </a:t>
            </a:r>
            <a:r>
              <a:rPr kumimoji="1" lang="ja-JP" altLang="en-US" dirty="0"/>
              <a:t>これらは未だに難しいタスクであると考えられています．</a:t>
            </a:r>
            <a:endParaRPr kumimoji="1" lang="en-US" altLang="ja-JP" dirty="0"/>
          </a:p>
          <a:p>
            <a:r>
              <a:rPr kumimoji="1" lang="ja-JP" altLang="en-US" dirty="0"/>
              <a:t>本研究ではその中でも</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a:t>
            </a:fld>
            <a:endParaRPr kumimoji="1" lang="ja-JP" altLang="en-US"/>
          </a:p>
        </p:txBody>
      </p:sp>
    </p:spTree>
    <p:extLst>
      <p:ext uri="{BB962C8B-B14F-4D97-AF65-F5344CB8AC3E}">
        <p14:creationId xmlns:p14="http://schemas.microsoft.com/office/powerpoint/2010/main" val="2428592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実験で用いたデータ数はこのようになります</a:t>
            </a:r>
            <a:r>
              <a:rPr kumimoji="1" lang="en-US" altLang="ja-JP" dirty="0"/>
              <a:t>.</a:t>
            </a:r>
          </a:p>
          <a:p>
            <a:endParaRPr kumimoji="1" lang="en-US" altLang="ja-JP" dirty="0"/>
          </a:p>
          <a:p>
            <a:r>
              <a:rPr kumimoji="1" lang="ja-JP" altLang="en-US" dirty="0"/>
              <a:t>データはデータセットに含まれるすべてのキャプションを用いました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53</a:t>
            </a:fld>
            <a:endParaRPr kumimoji="1" lang="ja-JP" altLang="en-US"/>
          </a:p>
        </p:txBody>
      </p:sp>
    </p:spTree>
    <p:extLst>
      <p:ext uri="{BB962C8B-B14F-4D97-AF65-F5344CB8AC3E}">
        <p14:creationId xmlns:p14="http://schemas.microsoft.com/office/powerpoint/2010/main" val="737103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基礎実験</a:t>
            </a:r>
            <a:r>
              <a:rPr kumimoji="1" lang="en-US" altLang="ja-JP" dirty="0"/>
              <a:t>2</a:t>
            </a:r>
            <a:r>
              <a:rPr kumimoji="1" lang="ja-JP" altLang="en-US" dirty="0"/>
              <a:t>の結果について述べます</a:t>
            </a:r>
            <a:r>
              <a:rPr kumimoji="1" lang="en-US" altLang="ja-JP" dirty="0"/>
              <a:t>. </a:t>
            </a:r>
            <a:r>
              <a:rPr kumimoji="1" lang="ja-JP" altLang="en-US" dirty="0"/>
              <a:t>実験パラメータは先ほどと同様で</a:t>
            </a:r>
            <a:endParaRPr kumimoji="1" lang="en-US" altLang="ja-JP" dirty="0"/>
          </a:p>
          <a:p>
            <a:r>
              <a:rPr kumimoji="1" lang="ja-JP" altLang="en-US" dirty="0"/>
              <a:t>評価用モデルのパラメータも同様にバリデーションデータの</a:t>
            </a:r>
            <a:r>
              <a:rPr kumimoji="1" lang="en-US" altLang="ja-JP" dirty="0"/>
              <a:t>acc</a:t>
            </a:r>
            <a:r>
              <a:rPr kumimoji="1" lang="ja-JP" altLang="en-US" dirty="0"/>
              <a:t>が一番高かったエポックのものを採用しています</a:t>
            </a:r>
            <a:r>
              <a:rPr kumimoji="1" lang="en-US" altLang="ja-JP" dirty="0"/>
              <a:t>.</a:t>
            </a:r>
          </a:p>
          <a:p>
            <a:r>
              <a:rPr kumimoji="1" lang="ja-JP" altLang="en-US" dirty="0"/>
              <a:t>ベースラインとしてはランダムに予測した場合を設定しました</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54</a:t>
            </a:fld>
            <a:endParaRPr kumimoji="1" lang="ja-JP" altLang="en-US"/>
          </a:p>
        </p:txBody>
      </p:sp>
    </p:spTree>
    <p:extLst>
      <p:ext uri="{BB962C8B-B14F-4D97-AF65-F5344CB8AC3E}">
        <p14:creationId xmlns:p14="http://schemas.microsoft.com/office/powerpoint/2010/main" val="3842198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55</a:t>
            </a:fld>
            <a:endParaRPr kumimoji="1" lang="ja-JP" altLang="en-US"/>
          </a:p>
        </p:txBody>
      </p:sp>
    </p:spTree>
    <p:extLst>
      <p:ext uri="{BB962C8B-B14F-4D97-AF65-F5344CB8AC3E}">
        <p14:creationId xmlns:p14="http://schemas.microsoft.com/office/powerpoint/2010/main" val="1077242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1" u="none" strike="noStrike" cap="none" normalizeH="0" baseline="0" dirty="0">
                <a:ln>
                  <a:noFill/>
                </a:ln>
                <a:solidFill>
                  <a:srgbClr val="629755"/>
                </a:solidFill>
                <a:effectLst/>
                <a:latin typeface="Consolas" panose="020B0609020204030204" pitchFamily="49" charset="0"/>
              </a:rPr>
              <a:t>dm: 1</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の時は</a:t>
            </a:r>
            <a:r>
              <a:rPr kumimoji="0" lang="ja-JP" altLang="ja-JP" sz="1200" b="0" i="1" u="none" strike="noStrike" cap="none" normalizeH="0" baseline="0" dirty="0">
                <a:ln>
                  <a:noFill/>
                </a:ln>
                <a:solidFill>
                  <a:srgbClr val="629755"/>
                </a:solidFill>
                <a:effectLst/>
                <a:latin typeface="Consolas" panose="020B0609020204030204" pitchFamily="49" charset="0"/>
              </a:rPr>
              <a:t>PV-DM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を学習</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それ以外の場合は</a:t>
            </a:r>
            <a:r>
              <a:rPr kumimoji="0" lang="ja-JP" altLang="ja-JP" sz="1200" b="0" i="1" u="none" strike="noStrike" cap="none" normalizeH="0" baseline="0" dirty="0">
                <a:ln>
                  <a:noFill/>
                </a:ln>
                <a:solidFill>
                  <a:srgbClr val="629755"/>
                </a:solidFill>
                <a:effectLst/>
                <a:latin typeface="Consolas" panose="020B0609020204030204" pitchFamily="49" charset="0"/>
              </a:rPr>
              <a:t>PV-DBOW.</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vector_size: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分散表現の次元数</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window: N-gram</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a:t>
            </a:r>
            <a:r>
              <a:rPr kumimoji="0" lang="ja-JP" altLang="ja-JP" sz="1200" b="0" i="1" u="none" strike="noStrike" cap="none" normalizeH="0" baseline="0" dirty="0">
                <a:ln>
                  <a:noFill/>
                </a:ln>
                <a:solidFill>
                  <a:srgbClr val="629755"/>
                </a:solidFill>
                <a:effectLst/>
                <a:latin typeface="Consolas" panose="020B0609020204030204" pitchFamily="49" charset="0"/>
              </a:rPr>
              <a:t>N</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のサイズ</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min_alpha: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最低学習率</a:t>
            </a:r>
            <a:r>
              <a:rPr kumimoji="0" lang="ja-JP" altLang="ja-JP" sz="1200" b="0" i="1" u="none" strike="noStrike" cap="none" normalizeH="0" baseline="0" dirty="0">
                <a:ln>
                  <a:noFill/>
                </a:ln>
                <a:solidFill>
                  <a:srgbClr val="629755"/>
                </a:solidFill>
                <a:effectLst/>
                <a:latin typeface="Consolas" panose="020B0609020204030204" pitchFamily="49" charset="0"/>
              </a:rPr>
              <a: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学習率はこのモデルではこれ以上下がらない</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min_count: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出現回数が</a:t>
            </a:r>
            <a:r>
              <a:rPr kumimoji="0" lang="ja-JP" altLang="ja-JP" sz="1200" b="0" i="1" u="none" strike="noStrike" cap="none" normalizeH="0" baseline="0" dirty="0">
                <a:ln>
                  <a:noFill/>
                </a:ln>
                <a:solidFill>
                  <a:srgbClr val="629755"/>
                </a:solidFill>
                <a:effectLst/>
                <a:latin typeface="Consolas" panose="020B0609020204030204" pitchFamily="49" charset="0"/>
              </a:rPr>
              <a:t>min_count</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以上のものだけ単語としてとる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sample: downsampling,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つまり接続詞等の非常に頻繁に出現する単語を無視する確率である</a:t>
            </a:r>
            <a:r>
              <a:rPr kumimoji="0" lang="ja-JP" altLang="ja-JP" sz="1200" b="0" i="1" u="none" strike="noStrike" cap="none" normalizeH="0" baseline="0" dirty="0">
                <a:ln>
                  <a:noFill/>
                </a:ln>
                <a:solidFill>
                  <a:srgbClr val="629755"/>
                </a:solidFill>
                <a:effectLst/>
                <a:latin typeface="Consolas" panose="020B0609020204030204" pitchFamily="49" charset="0"/>
              </a:rPr>
              <a:t>.</a:t>
            </a:r>
            <a:br>
              <a:rPr kumimoji="0" lang="ja-JP" altLang="ja-JP" sz="1200" b="0" i="1" u="none" strike="noStrike" cap="none" normalizeH="0" baseline="0" dirty="0">
                <a:ln>
                  <a:noFill/>
                </a:ln>
                <a:solidFill>
                  <a:srgbClr val="629755"/>
                </a:solidFill>
                <a:effectLst/>
                <a:latin typeface="Consolas" panose="020B0609020204030204" pitchFamily="49" charset="0"/>
              </a:rPr>
            </a:br>
            <a:r>
              <a:rPr kumimoji="0" lang="ja-JP" altLang="ja-JP" sz="1200" b="0" i="1" u="none" strike="noStrike" cap="none" normalizeH="0" baseline="0" dirty="0">
                <a:ln>
                  <a:noFill/>
                </a:ln>
                <a:solidFill>
                  <a:srgbClr val="629755"/>
                </a:solidFill>
                <a:effectLst/>
                <a:latin typeface="Consolas" panose="020B0609020204030204" pitchFamily="49" charset="0"/>
              </a:rPr>
              <a:t>workers: </a:t>
            </a:r>
            <a:r>
              <a:rPr kumimoji="0" lang="ja-JP" altLang="ja-JP" sz="1200" b="0" i="1" u="none" strike="noStrike" cap="none" normalizeH="0" baseline="0" dirty="0">
                <a:ln>
                  <a:noFill/>
                </a:ln>
                <a:solidFill>
                  <a:srgbClr val="629755"/>
                </a:solidFill>
                <a:effectLst/>
                <a:latin typeface="BIZ UDP明朝 Medium" panose="02020500000000000000" pitchFamily="18" charset="-128"/>
                <a:ea typeface="BIZ UDP明朝 Medium" panose="02020500000000000000" pitchFamily="18" charset="-128"/>
              </a:rPr>
              <a:t>並列実行数</a:t>
            </a:r>
            <a:endParaRPr kumimoji="0" lang="ja-JP" altLang="ja-JP" sz="3200" b="0" i="0" u="none" strike="noStrike" cap="none" normalizeH="0" baseline="0" dirty="0">
              <a:ln>
                <a:noFill/>
              </a:ln>
              <a:solidFill>
                <a:schemeClr val="tx1"/>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56</a:t>
            </a:fld>
            <a:endParaRPr kumimoji="1" lang="ja-JP" altLang="en-US"/>
          </a:p>
        </p:txBody>
      </p:sp>
    </p:spTree>
    <p:extLst>
      <p:ext uri="{BB962C8B-B14F-4D97-AF65-F5344CB8AC3E}">
        <p14:creationId xmlns:p14="http://schemas.microsoft.com/office/powerpoint/2010/main" val="1255719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そこで学習曲線を比較します</a:t>
            </a:r>
            <a:r>
              <a:rPr kumimoji="1" lang="en-US" altLang="ja-JP" dirty="0"/>
              <a:t>.</a:t>
            </a:r>
          </a:p>
          <a:p>
            <a:endParaRPr kumimoji="1" lang="en-US" altLang="ja-JP" dirty="0"/>
          </a:p>
          <a:p>
            <a:r>
              <a:rPr kumimoji="1" lang="en-US" altLang="ja-JP" dirty="0"/>
              <a:t>Spec </a:t>
            </a:r>
            <a:r>
              <a:rPr kumimoji="1" lang="en-US" altLang="ja-JP" dirty="0" err="1"/>
              <a:t>aug</a:t>
            </a:r>
            <a:r>
              <a:rPr kumimoji="1" lang="ja-JP" altLang="en-US" dirty="0"/>
              <a:t>をしたことで</a:t>
            </a:r>
            <a:r>
              <a:rPr kumimoji="1" lang="en-US" altLang="ja-JP" dirty="0"/>
              <a:t>, train acc </a:t>
            </a:r>
            <a:r>
              <a:rPr kumimoji="1" lang="ja-JP" altLang="en-US" dirty="0"/>
              <a:t>が </a:t>
            </a:r>
            <a:r>
              <a:rPr kumimoji="1" lang="en-US" altLang="ja-JP" dirty="0" err="1"/>
              <a:t>val</a:t>
            </a:r>
            <a:r>
              <a:rPr kumimoji="1" lang="en-US" altLang="ja-JP" dirty="0"/>
              <a:t> acc , test acc</a:t>
            </a:r>
            <a:r>
              <a:rPr kumimoji="1" lang="ja-JP" altLang="en-US" dirty="0"/>
              <a:t>を下回っており</a:t>
            </a:r>
            <a:r>
              <a:rPr kumimoji="1" lang="en-US" altLang="ja-JP" dirty="0"/>
              <a:t>,</a:t>
            </a:r>
          </a:p>
          <a:p>
            <a:endParaRPr kumimoji="1" lang="en-US" altLang="ja-JP" dirty="0"/>
          </a:p>
          <a:p>
            <a:r>
              <a:rPr kumimoji="1" lang="ja-JP" altLang="en-US" dirty="0"/>
              <a:t>ーーー</a:t>
            </a:r>
            <a:endParaRPr kumimoji="1" lang="en-US" altLang="ja-JP" dirty="0"/>
          </a:p>
          <a:p>
            <a:r>
              <a:rPr kumimoji="1" lang="en-US" altLang="ja-JP" dirty="0"/>
              <a:t>!!!</a:t>
            </a:r>
            <a:r>
              <a:rPr kumimoji="1" lang="ja-JP" altLang="en-US" dirty="0"/>
              <a:t>軸の説明</a:t>
            </a:r>
            <a:r>
              <a:rPr kumimoji="1" lang="en-US" altLang="ja-JP" dirty="0"/>
              <a:t>!!!</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59</a:t>
            </a:fld>
            <a:endParaRPr kumimoji="1" lang="ja-JP" altLang="en-US"/>
          </a:p>
        </p:txBody>
      </p:sp>
    </p:spTree>
    <p:extLst>
      <p:ext uri="{BB962C8B-B14F-4D97-AF65-F5344CB8AC3E}">
        <p14:creationId xmlns:p14="http://schemas.microsoft.com/office/powerpoint/2010/main" val="629411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また学習曲線より、データにあまり差が見られないことから</a:t>
            </a:r>
            <a:endParaRPr kumimoji="1" lang="en-US" altLang="ja-JP" dirty="0"/>
          </a:p>
          <a:p>
            <a:endParaRPr kumimoji="1" lang="en-US" altLang="ja-JP" dirty="0"/>
          </a:p>
          <a:p>
            <a:r>
              <a:rPr kumimoji="1" lang="ja-JP" altLang="en-US" dirty="0"/>
              <a:t>こちらも訓練データを拡張することによって汎化性能の変化を確認する必要があると考えられます。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60</a:t>
            </a:fld>
            <a:endParaRPr kumimoji="1" lang="ja-JP" altLang="en-US"/>
          </a:p>
        </p:txBody>
      </p:sp>
    </p:spTree>
    <p:extLst>
      <p:ext uri="{BB962C8B-B14F-4D97-AF65-F5344CB8AC3E}">
        <p14:creationId xmlns:p14="http://schemas.microsoft.com/office/powerpoint/2010/main" val="3213485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これはどの場合でも同じ傾向が見られました。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61</a:t>
            </a:fld>
            <a:endParaRPr kumimoji="1" lang="ja-JP" altLang="en-US"/>
          </a:p>
        </p:txBody>
      </p:sp>
    </p:spTree>
    <p:extLst>
      <p:ext uri="{BB962C8B-B14F-4D97-AF65-F5344CB8AC3E}">
        <p14:creationId xmlns:p14="http://schemas.microsoft.com/office/powerpoint/2010/main" val="1711637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動画に注目しました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7</a:t>
            </a:fld>
            <a:endParaRPr kumimoji="1" lang="ja-JP" altLang="en-US"/>
          </a:p>
        </p:txBody>
      </p:sp>
    </p:spTree>
    <p:extLst>
      <p:ext uri="{BB962C8B-B14F-4D97-AF65-F5344CB8AC3E}">
        <p14:creationId xmlns:p14="http://schemas.microsoft.com/office/powerpoint/2010/main" val="320508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動画は画像や音声、場合によっては自然言語までもが含まれている</a:t>
            </a:r>
            <a:endParaRPr kumimoji="1" lang="en-US" altLang="ja-JP" dirty="0"/>
          </a:p>
          <a:p>
            <a:r>
              <a:rPr kumimoji="1" lang="ja-JP" altLang="en-US" dirty="0"/>
              <a:t>マルチモーダルなデータを扱います</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8</a:t>
            </a:fld>
            <a:endParaRPr kumimoji="1" lang="ja-JP" altLang="en-US"/>
          </a:p>
        </p:txBody>
      </p:sp>
    </p:spTree>
    <p:extLst>
      <p:ext uri="{BB962C8B-B14F-4D97-AF65-F5344CB8AC3E}">
        <p14:creationId xmlns:p14="http://schemas.microsoft.com/office/powerpoint/2010/main" val="41229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機械学習における動画の生成タスクとしては</a:t>
            </a:r>
            <a:r>
              <a:rPr lang="en-US" altLang="ja-JP" sz="1200" dirty="0"/>
              <a:t>…</a:t>
            </a:r>
          </a:p>
          <a:p>
            <a:endParaRPr kumimoji="1" lang="en-US" altLang="ja-JP" sz="1200" dirty="0"/>
          </a:p>
          <a:p>
            <a:r>
              <a:rPr kumimoji="1" lang="ja-JP" altLang="en-US" sz="1200" dirty="0"/>
              <a:t>があり活発な研究分野であるといえます</a:t>
            </a:r>
            <a:r>
              <a:rPr kumimoji="1" lang="en-US" altLang="ja-JP" sz="1200"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9</a:t>
            </a:fld>
            <a:endParaRPr kumimoji="1" lang="ja-JP" altLang="en-US"/>
          </a:p>
        </p:txBody>
      </p:sp>
    </p:spTree>
    <p:extLst>
      <p:ext uri="{BB962C8B-B14F-4D97-AF65-F5344CB8AC3E}">
        <p14:creationId xmlns:p14="http://schemas.microsoft.com/office/powerpoint/2010/main" val="112349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そこで本研究では音声の自動生成タスクについて</a:t>
            </a:r>
            <a:endParaRPr kumimoji="1" lang="en-US" altLang="ja-JP" dirty="0"/>
          </a:p>
          <a:p>
            <a:r>
              <a:rPr kumimoji="1" lang="ja-JP" altLang="en-US" dirty="0"/>
              <a:t>興味を持ち、これに関連したタスクについて考えます。</a:t>
            </a:r>
          </a:p>
        </p:txBody>
      </p:sp>
      <p:sp>
        <p:nvSpPr>
          <p:cNvPr id="4" name="スライド番号プレースホルダー 3"/>
          <p:cNvSpPr>
            <a:spLocks noGrp="1"/>
          </p:cNvSpPr>
          <p:nvPr>
            <p:ph type="sldNum" sz="quarter" idx="5"/>
          </p:nvPr>
        </p:nvSpPr>
        <p:spPr/>
        <p:txBody>
          <a:bodyPr/>
          <a:lstStyle/>
          <a:p>
            <a:fld id="{AB4198F6-3BD3-45C7-8FA6-C18C234E0100}" type="slidenum">
              <a:rPr kumimoji="1" lang="ja-JP" altLang="en-US" smtClean="0"/>
              <a:t>10</a:t>
            </a:fld>
            <a:endParaRPr kumimoji="1" lang="ja-JP" altLang="en-US"/>
          </a:p>
        </p:txBody>
      </p:sp>
    </p:spTree>
    <p:extLst>
      <p:ext uri="{BB962C8B-B14F-4D97-AF65-F5344CB8AC3E}">
        <p14:creationId xmlns:p14="http://schemas.microsoft.com/office/powerpoint/2010/main" val="51126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C4CBD9-3FF8-40EE-9D77-E4BF71F8F70A}"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4933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B0D6A-3CDB-4C59-8359-D81C7810B887}" type="datetime1">
              <a:rPr kumimoji="1" lang="ja-JP" altLang="en-US" smtClean="0"/>
              <a:t>2021/6/8</a:t>
            </a:fld>
            <a:endParaRPr kumimoji="1" lang="ja-JP"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18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086828-11F7-43D4-B45B-BD352AC64FA5}"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57677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DD643D6-4565-4AFF-8261-1DE821FED62A}"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810505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50FEAA-82FB-45F7-A6C0-6F1709200136}"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935348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A756BA6-5FBD-4993-B242-DB093BD39E71}"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8562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54A296A-2F8E-453C-9AE8-06C654B11136}"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02513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13875C-789E-4278-B2F6-ECC0749A8AE4}"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482663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16063E-2909-4835-91B9-4DA02899CF91}"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25462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solidFill>
                  <a:schemeClr val="tx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551708" y="6178260"/>
            <a:ext cx="483406" cy="365125"/>
          </a:xfrm>
        </p:spPr>
        <p:txBody>
          <a:bodyPr/>
          <a:lstStyle/>
          <a:p>
            <a:fld id="{5A9C2B8C-51CA-4594-AFC6-29498B41952D}"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144338" y="6178260"/>
            <a:ext cx="1186347" cy="365125"/>
          </a:xfrm>
        </p:spPr>
        <p:txBody>
          <a:bodyPr/>
          <a:lstStyle>
            <a:lvl1pPr>
              <a:defRPr sz="2400"/>
            </a:lvl1pPr>
          </a:lstStyle>
          <a:p>
            <a:fld id="{84E5AB44-6C43-4864-84E5-D75B94A07FCF}" type="slidenum">
              <a:rPr kumimoji="1" lang="ja-JP" altLang="en-US" smtClean="0"/>
              <a:pPr/>
              <a:t>‹#›</a:t>
            </a:fld>
            <a:endParaRPr kumimoji="1" lang="ja-JP" altLang="en-US" dirty="0"/>
          </a:p>
        </p:txBody>
      </p:sp>
    </p:spTree>
    <p:extLst>
      <p:ext uri="{BB962C8B-B14F-4D97-AF65-F5344CB8AC3E}">
        <p14:creationId xmlns:p14="http://schemas.microsoft.com/office/powerpoint/2010/main" val="352308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770C22-E414-4906-A05C-194BBC5023B7}" type="datetime1">
              <a:rPr kumimoji="1" lang="ja-JP" altLang="en-US" smtClean="0"/>
              <a:t>2021/6/8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93516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4D997-E1B3-4962-AB01-9510AC780FED}" type="datetime1">
              <a:rPr kumimoji="1" lang="ja-JP" altLang="en-US" smtClean="0"/>
              <a:t>2021/6/8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83970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10319-9696-41C7-A0B1-C79D0FAB72CE}" type="datetime1">
              <a:rPr kumimoji="1" lang="ja-JP" altLang="en-US" smtClean="0"/>
              <a:t>2021/6/8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115748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7148222-9A41-429C-9D88-72B46141A146}" type="datetime1">
              <a:rPr kumimoji="1" lang="ja-JP" altLang="en-US" smtClean="0"/>
              <a:t>2021/6/8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1173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BA19C-D5EF-4F0E-A2B2-101D4B975ABD}" type="datetime1">
              <a:rPr kumimoji="1" lang="ja-JP" altLang="en-US" smtClean="0"/>
              <a:t>2021/6/8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908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360CAD-AA14-4A9A-82A5-7F6F74B1D576}" type="datetime1">
              <a:rPr kumimoji="1" lang="ja-JP" altLang="en-US" smtClean="0"/>
              <a:t>2021/6/8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65144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523649" y="6181344"/>
            <a:ext cx="718502" cy="365125"/>
          </a:xfrm>
        </p:spPr>
        <p:txBody>
          <a:bodyPr/>
          <a:lstStyle/>
          <a:p>
            <a:fld id="{7E550737-9CA4-489A-9C80-E740D5B2F379}" type="datetime1">
              <a:rPr kumimoji="1" lang="ja-JP" altLang="en-US" smtClean="0"/>
              <a:t>2021/6/8</a:t>
            </a:fld>
            <a:endParaRPr kumimoji="1" lang="ja-JP"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ja-JP" altLang="en-US"/>
          </a:p>
        </p:txBody>
      </p:sp>
      <p:sp>
        <p:nvSpPr>
          <p:cNvPr id="7" name="Slide Number Placeholder 6"/>
          <p:cNvSpPr>
            <a:spLocks noGrp="1"/>
          </p:cNvSpPr>
          <p:nvPr>
            <p:ph type="sldNum" sz="quarter" idx="12"/>
          </p:nvPr>
        </p:nvSpPr>
        <p:spPr>
          <a:xfrm>
            <a:off x="8024262" y="6181344"/>
            <a:ext cx="305186" cy="329250"/>
          </a:xfrm>
        </p:spPr>
        <p:txBody>
          <a:body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234264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972CBB3C-9CDD-4C6D-9C7E-EDE408A6334B}" type="datetime1">
              <a:rPr kumimoji="1" lang="ja-JP" altLang="en-US" smtClean="0"/>
              <a:t>2021/6/8</a:t>
            </a:fld>
            <a:endParaRPr kumimoji="1" lang="ja-JP"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84E5AB44-6C43-4864-84E5-D75B94A07FCF}" type="slidenum">
              <a:rPr kumimoji="1" lang="ja-JP" altLang="en-US" smtClean="0"/>
              <a:t>‹#›</a:t>
            </a:fld>
            <a:endParaRPr kumimoji="1" lang="ja-JP" altLang="en-US"/>
          </a:p>
        </p:txBody>
      </p:sp>
    </p:spTree>
    <p:extLst>
      <p:ext uri="{BB962C8B-B14F-4D97-AF65-F5344CB8AC3E}">
        <p14:creationId xmlns:p14="http://schemas.microsoft.com/office/powerpoint/2010/main" val="32199487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kumimoji="1"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2F0F-B627-48F5-AE3A-47F57A9F46C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075872E-EFBD-41BE-A682-35BBE96D584E}"/>
              </a:ext>
            </a:extLst>
          </p:cNvPr>
          <p:cNvSpPr>
            <a:spLocks noGrp="1"/>
          </p:cNvSpPr>
          <p:nvPr>
            <p:ph idx="1"/>
          </p:nvPr>
        </p:nvSpPr>
        <p:spPr/>
        <p:txBody>
          <a:bodyPr/>
          <a:lstStyle/>
          <a:p>
            <a:r>
              <a:rPr lang="ja-JP" altLang="en-US" dirty="0"/>
              <a:t>キャプションの実験　カット</a:t>
            </a:r>
            <a:endParaRPr lang="en-US" altLang="ja-JP" dirty="0"/>
          </a:p>
          <a:p>
            <a:r>
              <a:rPr kumimoji="1" lang="ja-JP" altLang="en-US" dirty="0"/>
              <a:t>先行研究の説明　時間が長くなるようなら　短く </a:t>
            </a:r>
            <a:r>
              <a:rPr kumimoji="1" lang="en-US" altLang="ja-JP" dirty="0"/>
              <a:t>(</a:t>
            </a:r>
            <a:r>
              <a:rPr kumimoji="1" lang="ja-JP" altLang="en-US" dirty="0"/>
              <a:t>入出力</a:t>
            </a:r>
            <a:r>
              <a:rPr kumimoji="1" lang="en-US" altLang="ja-JP" dirty="0"/>
              <a:t>)</a:t>
            </a:r>
          </a:p>
          <a:p>
            <a:r>
              <a:rPr lang="ja-JP" altLang="en-US" dirty="0"/>
              <a:t>↑説明しろと言われたら説明する</a:t>
            </a:r>
            <a:endParaRPr kumimoji="1" lang="en-US" altLang="ja-JP" dirty="0"/>
          </a:p>
          <a:p>
            <a:r>
              <a:rPr lang="ja-JP" altLang="en-US" dirty="0"/>
              <a:t>生成したいけどまだ遠いから、今回は分類タスクやるよ</a:t>
            </a:r>
            <a:endParaRPr lang="en-US" altLang="ja-JP" dirty="0"/>
          </a:p>
          <a:p>
            <a:r>
              <a:rPr kumimoji="1" lang="ja-JP" altLang="en-US" dirty="0"/>
              <a:t>分類タスクが上手くいくと、生成タスクにどう役に立つのか</a:t>
            </a:r>
          </a:p>
        </p:txBody>
      </p:sp>
      <p:sp>
        <p:nvSpPr>
          <p:cNvPr id="4" name="スライド番号プレースホルダー 3">
            <a:extLst>
              <a:ext uri="{FF2B5EF4-FFF2-40B4-BE49-F238E27FC236}">
                <a16:creationId xmlns:a16="http://schemas.microsoft.com/office/drawing/2014/main" id="{C0760B7C-343D-4A3C-8D36-044BE56C4375}"/>
              </a:ext>
            </a:extLst>
          </p:cNvPr>
          <p:cNvSpPr>
            <a:spLocks noGrp="1"/>
          </p:cNvSpPr>
          <p:nvPr>
            <p:ph type="sldNum" sz="quarter" idx="12"/>
          </p:nvPr>
        </p:nvSpPr>
        <p:spPr/>
        <p:txBody>
          <a:bodyPr/>
          <a:lstStyle/>
          <a:p>
            <a:fld id="{84E5AB44-6C43-4864-84E5-D75B94A07FCF}" type="slidenum">
              <a:rPr kumimoji="1" lang="ja-JP" altLang="en-US" smtClean="0"/>
              <a:pPr/>
              <a:t>1</a:t>
            </a:fld>
            <a:endParaRPr kumimoji="1" lang="ja-JP" altLang="en-US" dirty="0"/>
          </a:p>
        </p:txBody>
      </p:sp>
    </p:spTree>
    <p:extLst>
      <p:ext uri="{BB962C8B-B14F-4D97-AF65-F5344CB8AC3E}">
        <p14:creationId xmlns:p14="http://schemas.microsoft.com/office/powerpoint/2010/main" val="54154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dirty="0"/>
              <a:t>動画に関連する生成タスク</a:t>
            </a:r>
            <a:endParaRPr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5180726"/>
          </a:xfrm>
        </p:spPr>
        <p:txBody>
          <a:bodyPr anchor="t">
            <a:normAutofit/>
          </a:bodyPr>
          <a:lstStyle/>
          <a:p>
            <a:pPr marL="0" indent="0">
              <a:buNone/>
            </a:pPr>
            <a:r>
              <a:rPr lang="ja-JP" altLang="en-US" sz="3000" cap="none" dirty="0">
                <a:solidFill>
                  <a:schemeClr val="tx1">
                    <a:lumMod val="95000"/>
                  </a:schemeClr>
                </a:solidFill>
              </a:rPr>
              <a:t>・自動着色</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a:t>
            </a:r>
            <a:r>
              <a:rPr lang="ja-JP" altLang="en-US" sz="3000" cap="none" dirty="0">
                <a:solidFill>
                  <a:srgbClr val="F4B54B"/>
                </a:solidFill>
              </a:rPr>
              <a:t>音声の自動生成</a:t>
            </a:r>
            <a:endParaRPr lang="en-US" altLang="ja-JP" sz="3000" cap="none" dirty="0">
              <a:solidFill>
                <a:srgbClr val="F4B54B"/>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・フレーム補間</a:t>
            </a: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10</a:t>
            </a:fld>
            <a:endParaRPr kumimoji="1" lang="ja-JP" altLang="en-US" dirty="0"/>
          </a:p>
        </p:txBody>
      </p:sp>
      <p:pic>
        <p:nvPicPr>
          <p:cNvPr id="6" name="図 5" descr="挿絵 が含まれている画像&#10;&#10;自動的に生成された説明">
            <a:extLst>
              <a:ext uri="{FF2B5EF4-FFF2-40B4-BE49-F238E27FC236}">
                <a16:creationId xmlns:a16="http://schemas.microsoft.com/office/drawing/2014/main" id="{7D62709D-354B-4507-8C13-14EE7DBB64C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999662" y="2167270"/>
            <a:ext cx="1892595" cy="1261730"/>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24160272-7855-46BF-9F0F-46FE708A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43" y="2167270"/>
            <a:ext cx="1892595" cy="1261730"/>
          </a:xfrm>
          <a:prstGeom prst="rect">
            <a:avLst/>
          </a:prstGeom>
        </p:spPr>
      </p:pic>
      <p:pic>
        <p:nvPicPr>
          <p:cNvPr id="10" name="図 9" descr="挿絵, 猫 が含まれている画像&#10;&#10;自動的に生成された説明">
            <a:extLst>
              <a:ext uri="{FF2B5EF4-FFF2-40B4-BE49-F238E27FC236}">
                <a16:creationId xmlns:a16="http://schemas.microsoft.com/office/drawing/2014/main" id="{2DAA222D-67AA-4D04-A67E-F7E075B22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661" y="3927768"/>
            <a:ext cx="1892595" cy="1261730"/>
          </a:xfrm>
          <a:prstGeom prst="rect">
            <a:avLst/>
          </a:prstGeom>
        </p:spPr>
      </p:pic>
      <p:sp>
        <p:nvSpPr>
          <p:cNvPr id="11" name="矢印: 右 10">
            <a:extLst>
              <a:ext uri="{FF2B5EF4-FFF2-40B4-BE49-F238E27FC236}">
                <a16:creationId xmlns:a16="http://schemas.microsoft.com/office/drawing/2014/main" id="{AA6B8FDE-EDD7-47B1-9B1E-B0C4843AE6E7}"/>
              </a:ext>
            </a:extLst>
          </p:cNvPr>
          <p:cNvSpPr/>
          <p:nvPr/>
        </p:nvSpPr>
        <p:spPr>
          <a:xfrm>
            <a:off x="4310693" y="2576924"/>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9B2576C-07DB-4DCB-B327-8DE9139E8353}"/>
              </a:ext>
            </a:extLst>
          </p:cNvPr>
          <p:cNvSpPr/>
          <p:nvPr/>
        </p:nvSpPr>
        <p:spPr>
          <a:xfrm>
            <a:off x="4310693" y="4337422"/>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挿絵, 猫 が含まれている画像&#10;&#10;自動的に生成された説明">
            <a:extLst>
              <a:ext uri="{FF2B5EF4-FFF2-40B4-BE49-F238E27FC236}">
                <a16:creationId xmlns:a16="http://schemas.microsoft.com/office/drawing/2014/main" id="{7A1E3EFA-5C36-436B-BF14-2D463E341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364" y="3946298"/>
            <a:ext cx="1892595" cy="1261730"/>
          </a:xfrm>
          <a:prstGeom prst="rect">
            <a:avLst/>
          </a:prstGeom>
        </p:spPr>
      </p:pic>
      <p:pic>
        <p:nvPicPr>
          <p:cNvPr id="14" name="図 13">
            <a:extLst>
              <a:ext uri="{FF2B5EF4-FFF2-40B4-BE49-F238E27FC236}">
                <a16:creationId xmlns:a16="http://schemas.microsoft.com/office/drawing/2014/main" id="{FD39A0A4-2100-496A-8E4D-9D79D61E0964}"/>
              </a:ext>
            </a:extLst>
          </p:cNvPr>
          <p:cNvPicPr>
            <a:picLocks noChangeAspect="1"/>
          </p:cNvPicPr>
          <p:nvPr/>
        </p:nvPicPr>
        <p:blipFill>
          <a:blip r:embed="rId5"/>
          <a:stretch>
            <a:fillRect/>
          </a:stretch>
        </p:blipFill>
        <p:spPr>
          <a:xfrm>
            <a:off x="2295991" y="5111740"/>
            <a:ext cx="1299933" cy="617350"/>
          </a:xfrm>
          <a:prstGeom prst="rect">
            <a:avLst/>
          </a:prstGeom>
        </p:spPr>
      </p:pic>
      <p:pic>
        <p:nvPicPr>
          <p:cNvPr id="15" name="図 14">
            <a:extLst>
              <a:ext uri="{FF2B5EF4-FFF2-40B4-BE49-F238E27FC236}">
                <a16:creationId xmlns:a16="http://schemas.microsoft.com/office/drawing/2014/main" id="{A2501890-47DB-4D89-9A63-3016AA076AC0}"/>
              </a:ext>
            </a:extLst>
          </p:cNvPr>
          <p:cNvPicPr>
            <a:picLocks noChangeAspect="1"/>
          </p:cNvPicPr>
          <p:nvPr/>
        </p:nvPicPr>
        <p:blipFill>
          <a:blip r:embed="rId5"/>
          <a:stretch>
            <a:fillRect/>
          </a:stretch>
        </p:blipFill>
        <p:spPr>
          <a:xfrm>
            <a:off x="5545694" y="5111740"/>
            <a:ext cx="1299933" cy="617350"/>
          </a:xfrm>
          <a:prstGeom prst="rect">
            <a:avLst/>
          </a:prstGeom>
        </p:spPr>
      </p:pic>
      <p:sp>
        <p:nvSpPr>
          <p:cNvPr id="16" name="正方形/長方形 15">
            <a:extLst>
              <a:ext uri="{FF2B5EF4-FFF2-40B4-BE49-F238E27FC236}">
                <a16:creationId xmlns:a16="http://schemas.microsoft.com/office/drawing/2014/main" id="{9F28B963-3868-4112-857D-8346648DD340}"/>
              </a:ext>
            </a:extLst>
          </p:cNvPr>
          <p:cNvSpPr/>
          <p:nvPr/>
        </p:nvSpPr>
        <p:spPr>
          <a:xfrm>
            <a:off x="2295991" y="5111740"/>
            <a:ext cx="1302316" cy="617350"/>
          </a:xfrm>
          <a:prstGeom prst="rect">
            <a:avLst/>
          </a:prstGeom>
          <a:solidFill>
            <a:schemeClr val="bg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バッジ: バツ 単色塗りつぶし">
            <a:extLst>
              <a:ext uri="{FF2B5EF4-FFF2-40B4-BE49-F238E27FC236}">
                <a16:creationId xmlns:a16="http://schemas.microsoft.com/office/drawing/2014/main" id="{EF43DBF1-B768-48D8-90FA-E3382551AC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88757" y="4963215"/>
            <a:ext cx="914400" cy="914400"/>
          </a:xfrm>
          <a:prstGeom prst="rect">
            <a:avLst/>
          </a:prstGeom>
        </p:spPr>
      </p:pic>
    </p:spTree>
    <p:extLst>
      <p:ext uri="{BB962C8B-B14F-4D97-AF65-F5344CB8AC3E}">
        <p14:creationId xmlns:p14="http://schemas.microsoft.com/office/powerpoint/2010/main" val="355823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関連研究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4500986"/>
          </a:xfrm>
        </p:spPr>
        <p:txBody>
          <a:bodyPr anchor="t">
            <a:normAutofit/>
          </a:bodyPr>
          <a:lstStyle/>
          <a:p>
            <a:pPr marL="0" indent="0">
              <a:buNone/>
            </a:pPr>
            <a:r>
              <a:rPr lang="en-US" altLang="ja-JP" sz="3000" dirty="0">
                <a:solidFill>
                  <a:schemeClr val="tx1">
                    <a:lumMod val="95000"/>
                  </a:schemeClr>
                </a:solidFill>
              </a:rPr>
              <a:t>[1] </a:t>
            </a:r>
            <a:r>
              <a:rPr lang="en-US" altLang="ja-JP" sz="3200" cap="none" dirty="0">
                <a:solidFill>
                  <a:schemeClr val="tx1">
                    <a:lumMod val="95000"/>
                  </a:schemeClr>
                </a:solidFill>
              </a:rPr>
              <a:t>Visual to Sound: </a:t>
            </a:r>
            <a:br>
              <a:rPr lang="en-US" altLang="ja-JP" sz="2400" cap="none" dirty="0">
                <a:solidFill>
                  <a:schemeClr val="tx1">
                    <a:lumMod val="95000"/>
                  </a:schemeClr>
                </a:solidFill>
              </a:rPr>
            </a:br>
            <a:r>
              <a:rPr lang="en-US" altLang="ja-JP" cap="none" dirty="0">
                <a:solidFill>
                  <a:schemeClr val="tx1">
                    <a:lumMod val="95000"/>
                  </a:schemeClr>
                </a:solidFill>
              </a:rPr>
              <a:t>         Generating Natural Sound for Videos in the Wild</a:t>
            </a:r>
            <a:endParaRPr lang="en-US" altLang="ja-JP" dirty="0">
              <a:solidFill>
                <a:schemeClr val="tx1">
                  <a:lumMod val="95000"/>
                </a:schemeClr>
              </a:solidFill>
            </a:endParaRPr>
          </a:p>
          <a:p>
            <a:pPr marL="0" indent="0" algn="r">
              <a:buNone/>
            </a:pPr>
            <a:r>
              <a:rPr lang="en-US" altLang="ja-JP" sz="1600" cap="none" dirty="0">
                <a:solidFill>
                  <a:schemeClr val="tx1">
                    <a:lumMod val="95000"/>
                  </a:schemeClr>
                </a:solidFill>
              </a:rPr>
              <a:t>[</a:t>
            </a:r>
            <a:r>
              <a:rPr lang="en-US" altLang="ja-JP" sz="1600" cap="none" dirty="0" err="1">
                <a:solidFill>
                  <a:schemeClr val="tx1">
                    <a:lumMod val="95000"/>
                  </a:schemeClr>
                </a:solidFill>
              </a:rPr>
              <a:t>Yipin</a:t>
            </a:r>
            <a:r>
              <a:rPr lang="en-US" altLang="ja-JP" sz="1600" cap="none" dirty="0">
                <a:solidFill>
                  <a:schemeClr val="tx1">
                    <a:lumMod val="95000"/>
                  </a:schemeClr>
                </a:solidFill>
              </a:rPr>
              <a:t> Zhou, </a:t>
            </a:r>
            <a:r>
              <a:rPr lang="en-US" altLang="ja-JP" sz="1600" cap="none" dirty="0" err="1">
                <a:solidFill>
                  <a:schemeClr val="tx1">
                    <a:lumMod val="95000"/>
                  </a:schemeClr>
                </a:solidFill>
              </a:rPr>
              <a:t>Zhaowen</a:t>
            </a:r>
            <a:r>
              <a:rPr lang="en-US" altLang="ja-JP" sz="1600" cap="none" dirty="0">
                <a:solidFill>
                  <a:schemeClr val="tx1">
                    <a:lumMod val="95000"/>
                  </a:schemeClr>
                </a:solidFill>
              </a:rPr>
              <a:t> Wang 2018]</a:t>
            </a:r>
          </a:p>
          <a:p>
            <a:pPr marL="0" indent="0">
              <a:buNone/>
            </a:pPr>
            <a:endParaRPr lang="en-US" altLang="ja-JP" sz="3000" cap="none" dirty="0">
              <a:solidFill>
                <a:schemeClr val="tx1">
                  <a:lumMod val="95000"/>
                </a:schemeClr>
              </a:solidFill>
            </a:endParaRPr>
          </a:p>
          <a:p>
            <a:pPr marL="0" indent="0">
              <a:buNone/>
            </a:pP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11</a:t>
            </a:fld>
            <a:endParaRPr kumimoji="1" lang="ja-JP" altLang="en-US" dirty="0"/>
          </a:p>
        </p:txBody>
      </p:sp>
      <p:pic>
        <p:nvPicPr>
          <p:cNvPr id="6" name="図 5">
            <a:extLst>
              <a:ext uri="{FF2B5EF4-FFF2-40B4-BE49-F238E27FC236}">
                <a16:creationId xmlns:a16="http://schemas.microsoft.com/office/drawing/2014/main" id="{51387F4A-7173-4D0F-B252-38F19D9BB961}"/>
              </a:ext>
            </a:extLst>
          </p:cNvPr>
          <p:cNvPicPr>
            <a:picLocks noChangeAspect="1"/>
          </p:cNvPicPr>
          <p:nvPr/>
        </p:nvPicPr>
        <p:blipFill>
          <a:blip r:embed="rId3"/>
          <a:stretch>
            <a:fillRect/>
          </a:stretch>
        </p:blipFill>
        <p:spPr>
          <a:xfrm>
            <a:off x="1157759" y="2963724"/>
            <a:ext cx="6826102" cy="3214537"/>
          </a:xfrm>
          <a:prstGeom prst="rect">
            <a:avLst/>
          </a:prstGeom>
        </p:spPr>
      </p:pic>
      <p:pic>
        <p:nvPicPr>
          <p:cNvPr id="7" name="図 6" descr="ダイアグラム&#10;&#10;自動的に生成された説明">
            <a:extLst>
              <a:ext uri="{FF2B5EF4-FFF2-40B4-BE49-F238E27FC236}">
                <a16:creationId xmlns:a16="http://schemas.microsoft.com/office/drawing/2014/main" id="{E2C831C0-5050-4FC3-A85C-F9ED7D5A5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759" y="2961905"/>
            <a:ext cx="3932401" cy="1272727"/>
          </a:xfrm>
          <a:prstGeom prst="rect">
            <a:avLst/>
          </a:prstGeom>
        </p:spPr>
      </p:pic>
      <p:sp>
        <p:nvSpPr>
          <p:cNvPr id="8" name="正方形/長方形 7">
            <a:extLst>
              <a:ext uri="{FF2B5EF4-FFF2-40B4-BE49-F238E27FC236}">
                <a16:creationId xmlns:a16="http://schemas.microsoft.com/office/drawing/2014/main" id="{5626BD2F-42F5-4949-A745-4F8426EE0F59}"/>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149306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関連研究</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4500986"/>
          </a:xfrm>
        </p:spPr>
        <p:txBody>
          <a:bodyPr anchor="t">
            <a:normAutofit/>
          </a:bodyPr>
          <a:lstStyle/>
          <a:p>
            <a:pPr marL="0" indent="0">
              <a:buNone/>
            </a:pPr>
            <a:r>
              <a:rPr lang="en-US" altLang="ja-JP" sz="3000" dirty="0">
                <a:solidFill>
                  <a:schemeClr val="tx1">
                    <a:lumMod val="95000"/>
                  </a:schemeClr>
                </a:solidFill>
              </a:rPr>
              <a:t>[2] </a:t>
            </a:r>
            <a:r>
              <a:rPr lang="en-US" altLang="ja-JP" sz="3200" cap="none" dirty="0">
                <a:solidFill>
                  <a:schemeClr val="tx1">
                    <a:lumMod val="95000"/>
                  </a:schemeClr>
                </a:solidFill>
              </a:rPr>
              <a:t>Auto Foley</a:t>
            </a:r>
            <a:endParaRPr lang="en-US" altLang="ja-JP" sz="3000" dirty="0">
              <a:solidFill>
                <a:schemeClr val="tx1">
                  <a:lumMod val="95000"/>
                </a:schemeClr>
              </a:solidFill>
            </a:endParaRPr>
          </a:p>
          <a:p>
            <a:pPr marL="0" indent="0" algn="r">
              <a:buNone/>
            </a:pPr>
            <a:r>
              <a:rPr lang="en-US" altLang="ja-JP" sz="1600" cap="none" dirty="0">
                <a:solidFill>
                  <a:schemeClr val="tx1">
                    <a:lumMod val="95000"/>
                  </a:schemeClr>
                </a:solidFill>
              </a:rPr>
              <a:t>[</a:t>
            </a:r>
            <a:r>
              <a:rPr lang="en-US" altLang="ja-JP" sz="1600" cap="none" dirty="0" err="1">
                <a:solidFill>
                  <a:schemeClr val="tx1">
                    <a:lumMod val="95000"/>
                  </a:schemeClr>
                </a:solidFill>
              </a:rPr>
              <a:t>Sanchita</a:t>
            </a:r>
            <a:r>
              <a:rPr lang="en-US" altLang="ja-JP" sz="1600" cap="none" dirty="0">
                <a:solidFill>
                  <a:schemeClr val="tx1">
                    <a:lumMod val="95000"/>
                  </a:schemeClr>
                </a:solidFill>
              </a:rPr>
              <a:t> Ghose,</a:t>
            </a:r>
            <a:r>
              <a:rPr lang="ja-JP" altLang="en-US" sz="1600" cap="none" dirty="0">
                <a:solidFill>
                  <a:schemeClr val="tx1">
                    <a:lumMod val="95000"/>
                  </a:schemeClr>
                </a:solidFill>
              </a:rPr>
              <a:t> </a:t>
            </a:r>
            <a:r>
              <a:rPr lang="en-US" altLang="ja-JP" sz="1600" cap="none" dirty="0">
                <a:solidFill>
                  <a:schemeClr val="tx1">
                    <a:lumMod val="95000"/>
                  </a:schemeClr>
                </a:solidFill>
              </a:rPr>
              <a:t>John J. Prevost 2020]</a:t>
            </a:r>
          </a:p>
          <a:p>
            <a:pPr marL="0" indent="0">
              <a:buNone/>
            </a:pP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12</a:t>
            </a:fld>
            <a:endParaRPr kumimoji="1" lang="ja-JP" altLang="en-US" dirty="0"/>
          </a:p>
        </p:txBody>
      </p:sp>
      <p:pic>
        <p:nvPicPr>
          <p:cNvPr id="6" name="image5.jpeg">
            <a:extLst>
              <a:ext uri="{FF2B5EF4-FFF2-40B4-BE49-F238E27FC236}">
                <a16:creationId xmlns:a16="http://schemas.microsoft.com/office/drawing/2014/main" id="{ADD10CF7-D154-4E5E-9F65-51B20ABD667E}"/>
              </a:ext>
            </a:extLst>
          </p:cNvPr>
          <p:cNvPicPr/>
          <p:nvPr/>
        </p:nvPicPr>
        <p:blipFill>
          <a:blip r:embed="rId3" cstate="print"/>
          <a:stretch>
            <a:fillRect/>
          </a:stretch>
        </p:blipFill>
        <p:spPr>
          <a:xfrm>
            <a:off x="2730925" y="2656358"/>
            <a:ext cx="3682149" cy="4138268"/>
          </a:xfrm>
          <a:prstGeom prst="rect">
            <a:avLst/>
          </a:prstGeom>
        </p:spPr>
      </p:pic>
      <p:sp>
        <p:nvSpPr>
          <p:cNvPr id="7" name="正方形/長方形 6">
            <a:extLst>
              <a:ext uri="{FF2B5EF4-FFF2-40B4-BE49-F238E27FC236}">
                <a16:creationId xmlns:a16="http://schemas.microsoft.com/office/drawing/2014/main" id="{6EB681C4-5B85-4F1A-97D6-DB78C2616BB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2481935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研究目標</a:t>
            </a:r>
            <a:endParaRPr lang="ja-JP" altLang="en-US" sz="4050" dirty="0">
              <a:solidFill>
                <a:schemeClr val="tx1"/>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13</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8" name="矢印: 右 7">
            <a:extLst>
              <a:ext uri="{FF2B5EF4-FFF2-40B4-BE49-F238E27FC236}">
                <a16:creationId xmlns:a16="http://schemas.microsoft.com/office/drawing/2014/main" id="{EADDFA31-ACFB-4384-8398-49319400D5CB}"/>
              </a:ext>
            </a:extLst>
          </p:cNvPr>
          <p:cNvSpPr/>
          <p:nvPr/>
        </p:nvSpPr>
        <p:spPr>
          <a:xfrm>
            <a:off x="2879365" y="2552506"/>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海洋生物, サンゴ が含まれている画像&#10;&#10;自動的に生成された説明">
            <a:extLst>
              <a:ext uri="{FF2B5EF4-FFF2-40B4-BE49-F238E27FC236}">
                <a16:creationId xmlns:a16="http://schemas.microsoft.com/office/drawing/2014/main" id="{E62190FB-9F8D-4B55-B681-0EF36F21E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160" y="2118434"/>
            <a:ext cx="1284355" cy="1310566"/>
          </a:xfrm>
          <a:prstGeom prst="rect">
            <a:avLst/>
          </a:prstGeom>
        </p:spPr>
      </p:pic>
      <p:sp>
        <p:nvSpPr>
          <p:cNvPr id="11" name="正方形/長方形 10">
            <a:extLst>
              <a:ext uri="{FF2B5EF4-FFF2-40B4-BE49-F238E27FC236}">
                <a16:creationId xmlns:a16="http://schemas.microsoft.com/office/drawing/2014/main" id="{6C3D4B7B-E452-4F87-827C-C356A87EC2F0}"/>
              </a:ext>
            </a:extLst>
          </p:cNvPr>
          <p:cNvSpPr/>
          <p:nvPr/>
        </p:nvSpPr>
        <p:spPr>
          <a:xfrm>
            <a:off x="3863357" y="2295270"/>
            <a:ext cx="1612228" cy="956892"/>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生成</a:t>
            </a:r>
            <a:endParaRPr kumimoji="1" lang="en-US" altLang="ja-JP" sz="1600" b="1" dirty="0"/>
          </a:p>
          <a:p>
            <a:pPr algn="ctr"/>
            <a:r>
              <a:rPr kumimoji="1" lang="ja-JP" altLang="en-US" sz="1600" b="1" dirty="0"/>
              <a:t>ネットワーク</a:t>
            </a:r>
          </a:p>
        </p:txBody>
      </p:sp>
      <p:sp>
        <p:nvSpPr>
          <p:cNvPr id="12" name="矢印: 右 11">
            <a:extLst>
              <a:ext uri="{FF2B5EF4-FFF2-40B4-BE49-F238E27FC236}">
                <a16:creationId xmlns:a16="http://schemas.microsoft.com/office/drawing/2014/main" id="{B8F9645C-94C9-48EE-AFFB-B0ADD21F4E36}"/>
              </a:ext>
            </a:extLst>
          </p:cNvPr>
          <p:cNvSpPr/>
          <p:nvPr/>
        </p:nvSpPr>
        <p:spPr>
          <a:xfrm>
            <a:off x="5939343" y="2552506"/>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t>[</a:t>
            </a:r>
            <a:r>
              <a:rPr kumimoji="1" lang="ja-JP" altLang="en-US" sz="1800" dirty="0"/>
              <a:t>画像</a:t>
            </a:r>
            <a:r>
              <a:rPr kumimoji="1" lang="en-US" altLang="ja-JP" sz="1800" dirty="0"/>
              <a:t>]</a:t>
            </a:r>
          </a:p>
          <a:p>
            <a:r>
              <a:rPr kumimoji="1" lang="ja-JP" altLang="en-US" sz="1800" dirty="0"/>
              <a:t>連番の画像</a:t>
            </a:r>
            <a:endParaRPr kumimoji="1" lang="en-US" altLang="ja-JP" dirty="0"/>
          </a:p>
          <a:p>
            <a:endParaRPr lang="en-US" altLang="ja-JP" dirty="0"/>
          </a:p>
          <a:p>
            <a:r>
              <a:rPr kumimoji="1" lang="en-US" altLang="ja-JP" sz="1800" strike="sngStrike" dirty="0">
                <a:solidFill>
                  <a:schemeClr val="bg1">
                    <a:lumMod val="65000"/>
                    <a:lumOff val="35000"/>
                  </a:schemeClr>
                </a:solidFill>
              </a:rPr>
              <a:t>[</a:t>
            </a:r>
            <a:r>
              <a:rPr kumimoji="1" lang="ja-JP" altLang="en-US" sz="1800" strike="sngStrike" dirty="0">
                <a:solidFill>
                  <a:schemeClr val="bg1">
                    <a:lumMod val="65000"/>
                    <a:lumOff val="35000"/>
                  </a:schemeClr>
                </a:solidFill>
              </a:rPr>
              <a:t>音声</a:t>
            </a:r>
            <a:r>
              <a:rPr kumimoji="1" lang="en-US" altLang="ja-JP" sz="1800" strike="sngStrike" dirty="0">
                <a:solidFill>
                  <a:schemeClr val="bg1">
                    <a:lumMod val="65000"/>
                    <a:lumOff val="35000"/>
                  </a:schemeClr>
                </a:solidFill>
              </a:rPr>
              <a:t>]</a:t>
            </a:r>
          </a:p>
          <a:p>
            <a:r>
              <a:rPr kumimoji="1" lang="ja-JP" altLang="en-US" strike="sngStrike" dirty="0">
                <a:solidFill>
                  <a:schemeClr val="bg1">
                    <a:lumMod val="65000"/>
                    <a:lumOff val="35000"/>
                  </a:schemeClr>
                </a:solidFill>
              </a:rPr>
              <a:t>元音声</a:t>
            </a:r>
            <a:endParaRPr lang="en-US" altLang="ja-JP" strike="sngStrike" dirty="0">
              <a:solidFill>
                <a:schemeClr val="bg1">
                  <a:lumMod val="65000"/>
                  <a:lumOff val="35000"/>
                </a:schemeClr>
              </a:solidFill>
            </a:endParaRPr>
          </a:p>
          <a:p>
            <a:endParaRPr lang="en-US" altLang="ja-JP" dirty="0"/>
          </a:p>
          <a:p>
            <a:r>
              <a:rPr kumimoji="1" lang="en-US" altLang="ja-JP" sz="1800" dirty="0">
                <a:solidFill>
                  <a:schemeClr val="tx1">
                    <a:lumMod val="65000"/>
                  </a:schemeClr>
                </a:solidFill>
              </a:rPr>
              <a:t>[</a:t>
            </a:r>
            <a:r>
              <a:rPr kumimoji="1" lang="ja-JP" altLang="en-US" sz="1800" dirty="0">
                <a:solidFill>
                  <a:schemeClr val="tx1">
                    <a:lumMod val="65000"/>
                  </a:schemeClr>
                </a:solidFill>
              </a:rPr>
              <a:t>自然言語</a:t>
            </a:r>
            <a:r>
              <a:rPr kumimoji="1" lang="en-US" altLang="ja-JP" sz="1800" dirty="0">
                <a:solidFill>
                  <a:schemeClr val="tx1">
                    <a:lumMod val="65000"/>
                  </a:schemeClr>
                </a:solidFill>
              </a:rPr>
              <a:t>]</a:t>
            </a:r>
          </a:p>
          <a:p>
            <a:r>
              <a:rPr kumimoji="1" lang="ja-JP" altLang="en-US" sz="1800" dirty="0">
                <a:solidFill>
                  <a:schemeClr val="tx1">
                    <a:lumMod val="65000"/>
                  </a:schemeClr>
                </a:solidFill>
              </a:rPr>
              <a:t>字幕</a:t>
            </a:r>
            <a:r>
              <a:rPr kumimoji="1" lang="en-US" altLang="ja-JP" sz="1800" dirty="0">
                <a:solidFill>
                  <a:schemeClr val="tx1">
                    <a:lumMod val="65000"/>
                  </a:schemeClr>
                </a:solidFill>
              </a:rPr>
              <a:t>, </a:t>
            </a:r>
            <a:r>
              <a:rPr kumimoji="1" lang="ja-JP" altLang="en-US" sz="1800" dirty="0">
                <a:solidFill>
                  <a:schemeClr val="tx1">
                    <a:lumMod val="65000"/>
                  </a:schemeClr>
                </a:solidFill>
              </a:rPr>
              <a:t>画像内の文字</a:t>
            </a:r>
            <a:r>
              <a:rPr kumimoji="1" lang="en-US" altLang="ja-JP" sz="1800" dirty="0">
                <a:solidFill>
                  <a:schemeClr val="tx1">
                    <a:lumMod val="65000"/>
                  </a:schemeClr>
                </a:solidFill>
              </a:rPr>
              <a:t>, </a:t>
            </a:r>
            <a:r>
              <a:rPr kumimoji="1" lang="ja-JP" altLang="en-US" sz="1800" dirty="0">
                <a:solidFill>
                  <a:schemeClr val="tx1">
                    <a:lumMod val="65000"/>
                  </a:schemeClr>
                </a:solidFill>
              </a:rPr>
              <a:t>アノテーションデータ</a:t>
            </a:r>
            <a:endParaRPr lang="ja-JP" altLang="en-US" dirty="0">
              <a:solidFill>
                <a:schemeClr val="tx1">
                  <a:lumMod val="65000"/>
                </a:schemeClr>
              </a:solidFill>
            </a:endParaRPr>
          </a:p>
        </p:txBody>
      </p:sp>
      <p:sp>
        <p:nvSpPr>
          <p:cNvPr id="17" name="テキスト ボックス 16">
            <a:extLst>
              <a:ext uri="{FF2B5EF4-FFF2-40B4-BE49-F238E27FC236}">
                <a16:creationId xmlns:a16="http://schemas.microsoft.com/office/drawing/2014/main" id="{CF85452B-B8F4-4E0C-B5AC-F2B141233783}"/>
              </a:ext>
            </a:extLst>
          </p:cNvPr>
          <p:cNvSpPr txBox="1"/>
          <p:nvPr/>
        </p:nvSpPr>
        <p:spPr>
          <a:xfrm>
            <a:off x="4570810" y="4223833"/>
            <a:ext cx="4572000" cy="646331"/>
          </a:xfrm>
          <a:prstGeom prst="rect">
            <a:avLst/>
          </a:prstGeom>
          <a:noFill/>
        </p:spPr>
        <p:txBody>
          <a:bodyPr wrap="square">
            <a:spAutoFit/>
          </a:bodyPr>
          <a:lstStyle/>
          <a:p>
            <a:r>
              <a:rPr kumimoji="1" lang="en-US" altLang="ja-JP" sz="1800" dirty="0">
                <a:solidFill>
                  <a:schemeClr val="tx1">
                    <a:lumMod val="65000"/>
                  </a:schemeClr>
                </a:solidFill>
              </a:rPr>
              <a:t>[</a:t>
            </a:r>
            <a:r>
              <a:rPr kumimoji="1" lang="ja-JP" altLang="en-US" sz="1800" dirty="0">
                <a:solidFill>
                  <a:schemeClr val="tx1">
                    <a:lumMod val="65000"/>
                  </a:schemeClr>
                </a:solidFill>
              </a:rPr>
              <a:t>音声</a:t>
            </a:r>
            <a:r>
              <a:rPr kumimoji="1" lang="en-US" altLang="ja-JP" sz="1800" dirty="0">
                <a:solidFill>
                  <a:schemeClr val="tx1">
                    <a:lumMod val="65000"/>
                  </a:schemeClr>
                </a:solidFill>
              </a:rPr>
              <a:t>]</a:t>
            </a:r>
          </a:p>
          <a:p>
            <a:r>
              <a:rPr kumimoji="1" lang="ja-JP" altLang="en-US" dirty="0">
                <a:solidFill>
                  <a:schemeClr val="tx1">
                    <a:lumMod val="65000"/>
                  </a:schemeClr>
                </a:solidFill>
              </a:rPr>
              <a:t>リファレンスとなる音</a:t>
            </a:r>
            <a:endParaRPr kumimoji="1" lang="en-US" altLang="ja-JP" sz="1800" dirty="0">
              <a:solidFill>
                <a:schemeClr val="tx1">
                  <a:lumMod val="65000"/>
                </a:schemeClr>
              </a:solidFill>
            </a:endParaRPr>
          </a:p>
        </p:txBody>
      </p:sp>
      <p:cxnSp>
        <p:nvCxnSpPr>
          <p:cNvPr id="19" name="直線矢印コネクタ 18">
            <a:extLst>
              <a:ext uri="{FF2B5EF4-FFF2-40B4-BE49-F238E27FC236}">
                <a16:creationId xmlns:a16="http://schemas.microsoft.com/office/drawing/2014/main" id="{0A46475D-8957-4D13-8460-D61F31473A33}"/>
              </a:ext>
            </a:extLst>
          </p:cNvPr>
          <p:cNvCxnSpPr>
            <a:cxnSpLocks/>
          </p:cNvCxnSpPr>
          <p:nvPr/>
        </p:nvCxnSpPr>
        <p:spPr>
          <a:xfrm flipV="1">
            <a:off x="4669471" y="3252163"/>
            <a:ext cx="0" cy="1053506"/>
          </a:xfrm>
          <a:prstGeom prst="straightConnector1">
            <a:avLst/>
          </a:prstGeom>
          <a:ln w="28575">
            <a:prstDash val="dashDot"/>
            <a:tailEnd type="triangle"/>
          </a:ln>
        </p:spPr>
        <p:style>
          <a:lnRef idx="1">
            <a:schemeClr val="accent4"/>
          </a:lnRef>
          <a:fillRef idx="0">
            <a:schemeClr val="accent4"/>
          </a:fillRef>
          <a:effectRef idx="0">
            <a:schemeClr val="accent4"/>
          </a:effectRef>
          <a:fontRef idx="minor">
            <a:schemeClr val="tx1"/>
          </a:fontRef>
        </p:style>
      </p:cxn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3" name="図 22">
            <a:extLst>
              <a:ext uri="{FF2B5EF4-FFF2-40B4-BE49-F238E27FC236}">
                <a16:creationId xmlns:a16="http://schemas.microsoft.com/office/drawing/2014/main" id="{27864B20-33B8-4B35-8727-DA614150F3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9995" y="4337672"/>
            <a:ext cx="426404" cy="418651"/>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Tree>
    <p:extLst>
      <p:ext uri="{BB962C8B-B14F-4D97-AF65-F5344CB8AC3E}">
        <p14:creationId xmlns:p14="http://schemas.microsoft.com/office/powerpoint/2010/main" val="152975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分類タスク</a:t>
            </a: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12" name="矢印: 右 11">
            <a:extLst>
              <a:ext uri="{FF2B5EF4-FFF2-40B4-BE49-F238E27FC236}">
                <a16:creationId xmlns:a16="http://schemas.microsoft.com/office/drawing/2014/main" id="{B8F9645C-94C9-48EE-AFFB-B0ADD21F4E36}"/>
              </a:ext>
            </a:extLst>
          </p:cNvPr>
          <p:cNvSpPr/>
          <p:nvPr/>
        </p:nvSpPr>
        <p:spPr>
          <a:xfrm>
            <a:off x="3029441" y="4295956"/>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t>[</a:t>
            </a:r>
            <a:r>
              <a:rPr kumimoji="1" lang="ja-JP" altLang="en-US" sz="1800" dirty="0"/>
              <a:t>画像</a:t>
            </a:r>
            <a:r>
              <a:rPr kumimoji="1" lang="en-US" altLang="ja-JP" sz="1800" dirty="0"/>
              <a:t>]</a:t>
            </a:r>
          </a:p>
          <a:p>
            <a:r>
              <a:rPr kumimoji="1" lang="ja-JP" altLang="en-US" sz="1800" dirty="0"/>
              <a:t>連番の画像</a:t>
            </a:r>
            <a:endParaRPr kumimoji="1" lang="en-US" altLang="ja-JP" dirty="0"/>
          </a:p>
          <a:p>
            <a:endParaRPr lang="en-US" altLang="ja-JP" dirty="0"/>
          </a:p>
          <a:p>
            <a:r>
              <a:rPr kumimoji="1" lang="en-US" altLang="ja-JP" sz="1800" dirty="0"/>
              <a:t>[</a:t>
            </a:r>
            <a:r>
              <a:rPr kumimoji="1" lang="ja-JP" altLang="en-US" sz="1800" dirty="0"/>
              <a:t>音声</a:t>
            </a:r>
            <a:r>
              <a:rPr kumimoji="1" lang="en-US" altLang="ja-JP" sz="1800" dirty="0"/>
              <a:t>]</a:t>
            </a:r>
          </a:p>
          <a:p>
            <a:r>
              <a:rPr kumimoji="1" lang="ja-JP" altLang="en-US" dirty="0"/>
              <a:t>元音声</a:t>
            </a:r>
            <a:endParaRPr lang="en-US" altLang="ja-JP" dirty="0"/>
          </a:p>
          <a:p>
            <a:endParaRPr lang="en-US" altLang="ja-JP" dirty="0"/>
          </a:p>
          <a:p>
            <a:r>
              <a:rPr kumimoji="1" lang="en-US" altLang="ja-JP" sz="1800" dirty="0"/>
              <a:t>[</a:t>
            </a:r>
            <a:r>
              <a:rPr kumimoji="1" lang="ja-JP" altLang="en-US" sz="1800" dirty="0"/>
              <a:t>自然言語</a:t>
            </a:r>
            <a:r>
              <a:rPr kumimoji="1" lang="en-US" altLang="ja-JP" sz="1800" dirty="0"/>
              <a:t>]</a:t>
            </a:r>
          </a:p>
          <a:p>
            <a:r>
              <a:rPr kumimoji="1" lang="ja-JP" altLang="en-US" sz="1800" dirty="0"/>
              <a:t>字幕</a:t>
            </a:r>
            <a:r>
              <a:rPr kumimoji="1" lang="en-US" altLang="ja-JP" sz="1800" dirty="0"/>
              <a:t>, </a:t>
            </a:r>
            <a:r>
              <a:rPr kumimoji="1" lang="ja-JP" altLang="en-US" sz="1800" dirty="0"/>
              <a:t>画像内の文字</a:t>
            </a:r>
            <a:r>
              <a:rPr kumimoji="1" lang="en-US" altLang="ja-JP" sz="1800" dirty="0"/>
              <a:t>, </a:t>
            </a:r>
            <a:r>
              <a:rPr kumimoji="1" lang="ja-JP" altLang="en-US" sz="1800" dirty="0"/>
              <a:t>アノテーションデータ</a:t>
            </a:r>
            <a:endParaRPr lang="ja-JP" altLang="en-US" dirty="0"/>
          </a:p>
        </p:txBody>
      </p: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
        <p:nvSpPr>
          <p:cNvPr id="18" name="矢印: 右 17">
            <a:extLst>
              <a:ext uri="{FF2B5EF4-FFF2-40B4-BE49-F238E27FC236}">
                <a16:creationId xmlns:a16="http://schemas.microsoft.com/office/drawing/2014/main" id="{085E65A0-3542-491C-89C3-9C41817A98CF}"/>
              </a:ext>
            </a:extLst>
          </p:cNvPr>
          <p:cNvSpPr/>
          <p:nvPr/>
        </p:nvSpPr>
        <p:spPr>
          <a:xfrm>
            <a:off x="3029441" y="5130872"/>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35DD24DD-B8EF-4F90-8046-F329D6EFEC3E}"/>
              </a:ext>
            </a:extLst>
          </p:cNvPr>
          <p:cNvSpPr/>
          <p:nvPr/>
        </p:nvSpPr>
        <p:spPr>
          <a:xfrm>
            <a:off x="3029441" y="5965789"/>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658F0DB-DCBB-49FC-9BEA-4695F85D2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912" y="2487679"/>
            <a:ext cx="1112520" cy="909485"/>
          </a:xfrm>
          <a:prstGeom prst="rect">
            <a:avLst/>
          </a:prstGeom>
        </p:spPr>
      </p:pic>
      <p:grpSp>
        <p:nvGrpSpPr>
          <p:cNvPr id="30" name="グループ化 29">
            <a:extLst>
              <a:ext uri="{FF2B5EF4-FFF2-40B4-BE49-F238E27FC236}">
                <a16:creationId xmlns:a16="http://schemas.microsoft.com/office/drawing/2014/main" id="{204C1DE8-2B51-442F-937C-C42037D760B4}"/>
              </a:ext>
            </a:extLst>
          </p:cNvPr>
          <p:cNvGrpSpPr/>
          <p:nvPr/>
        </p:nvGrpSpPr>
        <p:grpSpPr>
          <a:xfrm>
            <a:off x="6223079" y="4111432"/>
            <a:ext cx="2255215" cy="2456448"/>
            <a:chOff x="5481986" y="1062604"/>
            <a:chExt cx="2255215" cy="2456448"/>
          </a:xfrm>
        </p:grpSpPr>
        <p:sp>
          <p:nvSpPr>
            <p:cNvPr id="27" name="正方形/長方形 26">
              <a:extLst>
                <a:ext uri="{FF2B5EF4-FFF2-40B4-BE49-F238E27FC236}">
                  <a16:creationId xmlns:a16="http://schemas.microsoft.com/office/drawing/2014/main" id="{D33E7544-8260-4771-BE4B-90874D73024E}"/>
                </a:ext>
              </a:extLst>
            </p:cNvPr>
            <p:cNvSpPr/>
            <p:nvPr/>
          </p:nvSpPr>
          <p:spPr>
            <a:xfrm>
              <a:off x="5481986" y="1062604"/>
              <a:ext cx="2255215" cy="2456448"/>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p:txBody>
        </p:sp>
        <p:grpSp>
          <p:nvGrpSpPr>
            <p:cNvPr id="29" name="グループ化 28">
              <a:extLst>
                <a:ext uri="{FF2B5EF4-FFF2-40B4-BE49-F238E27FC236}">
                  <a16:creationId xmlns:a16="http://schemas.microsoft.com/office/drawing/2014/main" id="{DD1DD92A-4A30-499B-82F2-791963948FC9}"/>
                </a:ext>
              </a:extLst>
            </p:cNvPr>
            <p:cNvGrpSpPr/>
            <p:nvPr/>
          </p:nvGrpSpPr>
          <p:grpSpPr>
            <a:xfrm>
              <a:off x="5675137" y="1801032"/>
              <a:ext cx="2007678" cy="831315"/>
              <a:chOff x="6113763" y="3677398"/>
              <a:chExt cx="2007678" cy="831315"/>
            </a:xfrm>
          </p:grpSpPr>
          <p:pic>
            <p:nvPicPr>
              <p:cNvPr id="6" name="図 5">
                <a:extLst>
                  <a:ext uri="{FF2B5EF4-FFF2-40B4-BE49-F238E27FC236}">
                    <a16:creationId xmlns:a16="http://schemas.microsoft.com/office/drawing/2014/main" id="{1A3B7341-18A7-4B02-A0F2-FDA698EDC3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8165" y="3758994"/>
                <a:ext cx="903276" cy="738428"/>
              </a:xfrm>
              <a:prstGeom prst="rect">
                <a:avLst/>
              </a:prstGeom>
            </p:spPr>
          </p:pic>
          <p:pic>
            <p:nvPicPr>
              <p:cNvPr id="14" name="図 13" descr="座る が含まれている画像&#10;&#10;自動的に生成された説明">
                <a:extLst>
                  <a:ext uri="{FF2B5EF4-FFF2-40B4-BE49-F238E27FC236}">
                    <a16:creationId xmlns:a16="http://schemas.microsoft.com/office/drawing/2014/main" id="{35F0A2DB-ED9F-4C64-A0DC-965CF5C1CA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3763" y="3677398"/>
                <a:ext cx="719087" cy="831315"/>
              </a:xfrm>
              <a:prstGeom prst="rect">
                <a:avLst/>
              </a:prstGeom>
            </p:spPr>
          </p:pic>
          <p:sp>
            <p:nvSpPr>
              <p:cNvPr id="28" name="テキスト ボックス 27">
                <a:extLst>
                  <a:ext uri="{FF2B5EF4-FFF2-40B4-BE49-F238E27FC236}">
                    <a16:creationId xmlns:a16="http://schemas.microsoft.com/office/drawing/2014/main" id="{281402B7-D542-4330-8F56-F1AE2C13AD03}"/>
                  </a:ext>
                </a:extLst>
              </p:cNvPr>
              <p:cNvSpPr txBox="1"/>
              <p:nvPr/>
            </p:nvSpPr>
            <p:spPr>
              <a:xfrm>
                <a:off x="6743955" y="3936372"/>
                <a:ext cx="568960" cy="400110"/>
              </a:xfrm>
              <a:prstGeom prst="rect">
                <a:avLst/>
              </a:prstGeom>
              <a:noFill/>
            </p:spPr>
            <p:txBody>
              <a:bodyPr wrap="square">
                <a:spAutoFit/>
              </a:bodyPr>
              <a:lstStyle/>
              <a:p>
                <a:pPr algn="ctr"/>
                <a:r>
                  <a:rPr kumimoji="1" lang="en-US" altLang="ja-JP" sz="2000" dirty="0"/>
                  <a:t>or</a:t>
                </a:r>
              </a:p>
            </p:txBody>
          </p:sp>
        </p:grpSp>
      </p:grpSp>
    </p:spTree>
    <p:extLst>
      <p:ext uri="{BB962C8B-B14F-4D97-AF65-F5344CB8AC3E}">
        <p14:creationId xmlns:p14="http://schemas.microsoft.com/office/powerpoint/2010/main" val="38624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分類タスク</a:t>
            </a: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071C5A59-CA2B-4EFF-A0BE-7E3EBE4BA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0" y="2118434"/>
            <a:ext cx="1254867" cy="1310566"/>
          </a:xfrm>
          <a:prstGeom prst="rect">
            <a:avLst/>
          </a:prstGeom>
        </p:spPr>
      </p:pic>
      <p:sp>
        <p:nvSpPr>
          <p:cNvPr id="12" name="矢印: 右 11">
            <a:extLst>
              <a:ext uri="{FF2B5EF4-FFF2-40B4-BE49-F238E27FC236}">
                <a16:creationId xmlns:a16="http://schemas.microsoft.com/office/drawing/2014/main" id="{B8F9645C-94C9-48EE-AFFB-B0ADD21F4E36}"/>
              </a:ext>
            </a:extLst>
          </p:cNvPr>
          <p:cNvSpPr/>
          <p:nvPr/>
        </p:nvSpPr>
        <p:spPr>
          <a:xfrm>
            <a:off x="3029441" y="4295956"/>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6535ACCA-F519-4E4A-9AD8-528FC5117686}"/>
              </a:ext>
            </a:extLst>
          </p:cNvPr>
          <p:cNvSpPr/>
          <p:nvPr/>
        </p:nvSpPr>
        <p:spPr>
          <a:xfrm rot="16200000">
            <a:off x="1575416" y="3049581"/>
            <a:ext cx="425513" cy="175637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746E543-F237-4ED6-ACB0-D5F830B8D078}"/>
              </a:ext>
            </a:extLst>
          </p:cNvPr>
          <p:cNvSpPr txBox="1"/>
          <p:nvPr/>
        </p:nvSpPr>
        <p:spPr>
          <a:xfrm>
            <a:off x="909986" y="4046996"/>
            <a:ext cx="4572000" cy="2585323"/>
          </a:xfrm>
          <a:prstGeom prst="rect">
            <a:avLst/>
          </a:prstGeom>
          <a:noFill/>
        </p:spPr>
        <p:txBody>
          <a:bodyPr wrap="square">
            <a:spAutoFit/>
          </a:bodyPr>
          <a:lstStyle/>
          <a:p>
            <a:r>
              <a:rPr kumimoji="1" lang="ja-JP" altLang="en-US" dirty="0"/>
              <a:t>入力データ</a:t>
            </a:r>
            <a:endParaRPr kumimoji="1" lang="en-US" altLang="ja-JP" sz="1800" dirty="0"/>
          </a:p>
          <a:p>
            <a:r>
              <a:rPr kumimoji="1" lang="en-US" altLang="ja-JP" sz="1800" dirty="0">
                <a:solidFill>
                  <a:schemeClr val="bg1">
                    <a:lumMod val="75000"/>
                    <a:lumOff val="25000"/>
                  </a:schemeClr>
                </a:solidFill>
              </a:rPr>
              <a:t>[</a:t>
            </a:r>
            <a:r>
              <a:rPr kumimoji="1" lang="ja-JP" altLang="en-US" sz="1800" dirty="0">
                <a:solidFill>
                  <a:schemeClr val="bg1">
                    <a:lumMod val="75000"/>
                    <a:lumOff val="25000"/>
                  </a:schemeClr>
                </a:solidFill>
              </a:rPr>
              <a:t>画像</a:t>
            </a:r>
            <a:r>
              <a:rPr kumimoji="1" lang="en-US" altLang="ja-JP" sz="1800" dirty="0">
                <a:solidFill>
                  <a:schemeClr val="bg1">
                    <a:lumMod val="75000"/>
                    <a:lumOff val="25000"/>
                  </a:schemeClr>
                </a:solidFill>
              </a:rPr>
              <a:t>]</a:t>
            </a:r>
          </a:p>
          <a:p>
            <a:r>
              <a:rPr kumimoji="1" lang="ja-JP" altLang="en-US" sz="1800" dirty="0">
                <a:solidFill>
                  <a:schemeClr val="bg1">
                    <a:lumMod val="75000"/>
                    <a:lumOff val="25000"/>
                  </a:schemeClr>
                </a:solidFill>
              </a:rPr>
              <a:t>連番の画像</a:t>
            </a:r>
            <a:endParaRPr kumimoji="1" lang="en-US" altLang="ja-JP" dirty="0">
              <a:solidFill>
                <a:schemeClr val="bg1">
                  <a:lumMod val="75000"/>
                  <a:lumOff val="25000"/>
                </a:schemeClr>
              </a:solidFill>
            </a:endParaRPr>
          </a:p>
          <a:p>
            <a:endParaRPr lang="en-US" altLang="ja-JP" dirty="0"/>
          </a:p>
          <a:p>
            <a:r>
              <a:rPr kumimoji="1" lang="en-US" altLang="ja-JP" sz="1800" dirty="0"/>
              <a:t>[</a:t>
            </a:r>
            <a:r>
              <a:rPr kumimoji="1" lang="ja-JP" altLang="en-US" sz="1800" dirty="0">
                <a:solidFill>
                  <a:srgbClr val="F4B54B"/>
                </a:solidFill>
              </a:rPr>
              <a:t>音声</a:t>
            </a:r>
            <a:r>
              <a:rPr kumimoji="1" lang="en-US" altLang="ja-JP" sz="1800" dirty="0"/>
              <a:t>]</a:t>
            </a:r>
          </a:p>
          <a:p>
            <a:r>
              <a:rPr kumimoji="1" lang="ja-JP" altLang="en-US" dirty="0"/>
              <a:t>元音声</a:t>
            </a:r>
            <a:endParaRPr lang="en-US" altLang="ja-JP" dirty="0"/>
          </a:p>
          <a:p>
            <a:endParaRPr lang="en-US" altLang="ja-JP" dirty="0"/>
          </a:p>
          <a:p>
            <a:r>
              <a:rPr kumimoji="1" lang="en-US" altLang="ja-JP" sz="1800" dirty="0"/>
              <a:t>[</a:t>
            </a:r>
            <a:r>
              <a:rPr kumimoji="1" lang="ja-JP" altLang="en-US" sz="1800" dirty="0">
                <a:solidFill>
                  <a:srgbClr val="F4B54B"/>
                </a:solidFill>
              </a:rPr>
              <a:t>自然言語</a:t>
            </a:r>
            <a:r>
              <a:rPr kumimoji="1" lang="en-US" altLang="ja-JP" sz="1800" dirty="0"/>
              <a:t>]</a:t>
            </a:r>
          </a:p>
          <a:p>
            <a:r>
              <a:rPr kumimoji="1" lang="ja-JP" altLang="en-US" sz="1800" dirty="0"/>
              <a:t>字幕</a:t>
            </a:r>
            <a:r>
              <a:rPr kumimoji="1" lang="en-US" altLang="ja-JP" sz="1800" dirty="0"/>
              <a:t>, </a:t>
            </a:r>
            <a:r>
              <a:rPr kumimoji="1" lang="ja-JP" altLang="en-US" sz="1800" dirty="0"/>
              <a:t>画像内の文字</a:t>
            </a:r>
            <a:r>
              <a:rPr kumimoji="1" lang="en-US" altLang="ja-JP" sz="1800" dirty="0"/>
              <a:t>, </a:t>
            </a:r>
            <a:r>
              <a:rPr kumimoji="1" lang="ja-JP" altLang="en-US" sz="1800" dirty="0"/>
              <a:t>アノテーションデータ</a:t>
            </a:r>
            <a:endParaRPr lang="ja-JP" altLang="en-US" dirty="0"/>
          </a:p>
        </p:txBody>
      </p:sp>
      <p:pic>
        <p:nvPicPr>
          <p:cNvPr id="21" name="図 20" descr="カレンダー&#10;&#10;自動的に生成された説明">
            <a:extLst>
              <a:ext uri="{FF2B5EF4-FFF2-40B4-BE49-F238E27FC236}">
                <a16:creationId xmlns:a16="http://schemas.microsoft.com/office/drawing/2014/main" id="{A27A51FF-2C3B-473B-9B8A-D59A98FF6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32" y="5945252"/>
            <a:ext cx="426404" cy="466015"/>
          </a:xfrm>
          <a:prstGeom prst="rect">
            <a:avLst/>
          </a:prstGeom>
        </p:spPr>
      </p:pic>
      <p:pic>
        <p:nvPicPr>
          <p:cNvPr id="22" name="図 21" descr="挿絵, 猫 が含まれている画像&#10;&#10;自動的に生成された説明">
            <a:extLst>
              <a:ext uri="{FF2B5EF4-FFF2-40B4-BE49-F238E27FC236}">
                <a16:creationId xmlns:a16="http://schemas.microsoft.com/office/drawing/2014/main" id="{4833F4C5-C6AE-44FF-98BC-435F59FA7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27" y="4295356"/>
            <a:ext cx="862213" cy="574808"/>
          </a:xfrm>
          <a:prstGeom prst="rect">
            <a:avLst/>
          </a:prstGeom>
        </p:spPr>
      </p:pic>
      <p:pic>
        <p:nvPicPr>
          <p:cNvPr id="20" name="図 19" descr="海洋生物, サンゴ が含まれている画像&#10;&#10;自動的に生成された説明">
            <a:extLst>
              <a:ext uri="{FF2B5EF4-FFF2-40B4-BE49-F238E27FC236}">
                <a16:creationId xmlns:a16="http://schemas.microsoft.com/office/drawing/2014/main" id="{44C6D639-6A9F-4D1E-9C8A-67FA40FBD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49" y="5133857"/>
            <a:ext cx="403367" cy="411599"/>
          </a:xfrm>
          <a:prstGeom prst="rect">
            <a:avLst/>
          </a:prstGeom>
        </p:spPr>
      </p:pic>
      <p:sp>
        <p:nvSpPr>
          <p:cNvPr id="18" name="矢印: 右 17">
            <a:extLst>
              <a:ext uri="{FF2B5EF4-FFF2-40B4-BE49-F238E27FC236}">
                <a16:creationId xmlns:a16="http://schemas.microsoft.com/office/drawing/2014/main" id="{085E65A0-3542-491C-89C3-9C41817A98CF}"/>
              </a:ext>
            </a:extLst>
          </p:cNvPr>
          <p:cNvSpPr/>
          <p:nvPr/>
        </p:nvSpPr>
        <p:spPr>
          <a:xfrm>
            <a:off x="3029441" y="5130872"/>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35DD24DD-B8EF-4F90-8046-F329D6EFEC3E}"/>
              </a:ext>
            </a:extLst>
          </p:cNvPr>
          <p:cNvSpPr/>
          <p:nvPr/>
        </p:nvSpPr>
        <p:spPr>
          <a:xfrm>
            <a:off x="3029441" y="5965789"/>
            <a:ext cx="3082737" cy="425514"/>
          </a:xfrm>
          <a:prstGeom prst="rightArrow">
            <a:avLst>
              <a:gd name="adj1" fmla="val 213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658F0DB-DCBB-49FC-9BEA-4695F85D2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912" y="2487679"/>
            <a:ext cx="1112520" cy="909485"/>
          </a:xfrm>
          <a:prstGeom prst="rect">
            <a:avLst/>
          </a:prstGeom>
        </p:spPr>
      </p:pic>
      <p:grpSp>
        <p:nvGrpSpPr>
          <p:cNvPr id="30" name="グループ化 29">
            <a:extLst>
              <a:ext uri="{FF2B5EF4-FFF2-40B4-BE49-F238E27FC236}">
                <a16:creationId xmlns:a16="http://schemas.microsoft.com/office/drawing/2014/main" id="{204C1DE8-2B51-442F-937C-C42037D760B4}"/>
              </a:ext>
            </a:extLst>
          </p:cNvPr>
          <p:cNvGrpSpPr/>
          <p:nvPr/>
        </p:nvGrpSpPr>
        <p:grpSpPr>
          <a:xfrm>
            <a:off x="6223079" y="4111432"/>
            <a:ext cx="2255215" cy="2456448"/>
            <a:chOff x="5481986" y="1062604"/>
            <a:chExt cx="2255215" cy="2456448"/>
          </a:xfrm>
        </p:grpSpPr>
        <p:sp>
          <p:nvSpPr>
            <p:cNvPr id="27" name="正方形/長方形 26">
              <a:extLst>
                <a:ext uri="{FF2B5EF4-FFF2-40B4-BE49-F238E27FC236}">
                  <a16:creationId xmlns:a16="http://schemas.microsoft.com/office/drawing/2014/main" id="{D33E7544-8260-4771-BE4B-90874D73024E}"/>
                </a:ext>
              </a:extLst>
            </p:cNvPr>
            <p:cNvSpPr/>
            <p:nvPr/>
          </p:nvSpPr>
          <p:spPr>
            <a:xfrm>
              <a:off x="5481986" y="1062604"/>
              <a:ext cx="2255215" cy="2456448"/>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p:txBody>
        </p:sp>
        <p:grpSp>
          <p:nvGrpSpPr>
            <p:cNvPr id="29" name="グループ化 28">
              <a:extLst>
                <a:ext uri="{FF2B5EF4-FFF2-40B4-BE49-F238E27FC236}">
                  <a16:creationId xmlns:a16="http://schemas.microsoft.com/office/drawing/2014/main" id="{DD1DD92A-4A30-499B-82F2-791963948FC9}"/>
                </a:ext>
              </a:extLst>
            </p:cNvPr>
            <p:cNvGrpSpPr/>
            <p:nvPr/>
          </p:nvGrpSpPr>
          <p:grpSpPr>
            <a:xfrm>
              <a:off x="5675137" y="1801032"/>
              <a:ext cx="2007678" cy="831315"/>
              <a:chOff x="6113763" y="3677398"/>
              <a:chExt cx="2007678" cy="831315"/>
            </a:xfrm>
          </p:grpSpPr>
          <p:pic>
            <p:nvPicPr>
              <p:cNvPr id="6" name="図 5">
                <a:extLst>
                  <a:ext uri="{FF2B5EF4-FFF2-40B4-BE49-F238E27FC236}">
                    <a16:creationId xmlns:a16="http://schemas.microsoft.com/office/drawing/2014/main" id="{1A3B7341-18A7-4B02-A0F2-FDA698EDC3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8165" y="3758994"/>
                <a:ext cx="903276" cy="738428"/>
              </a:xfrm>
              <a:prstGeom prst="rect">
                <a:avLst/>
              </a:prstGeom>
            </p:spPr>
          </p:pic>
          <p:pic>
            <p:nvPicPr>
              <p:cNvPr id="14" name="図 13" descr="座る が含まれている画像&#10;&#10;自動的に生成された説明">
                <a:extLst>
                  <a:ext uri="{FF2B5EF4-FFF2-40B4-BE49-F238E27FC236}">
                    <a16:creationId xmlns:a16="http://schemas.microsoft.com/office/drawing/2014/main" id="{35F0A2DB-ED9F-4C64-A0DC-965CF5C1CA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3763" y="3677398"/>
                <a:ext cx="719087" cy="831315"/>
              </a:xfrm>
              <a:prstGeom prst="rect">
                <a:avLst/>
              </a:prstGeom>
            </p:spPr>
          </p:pic>
          <p:sp>
            <p:nvSpPr>
              <p:cNvPr id="28" name="テキスト ボックス 27">
                <a:extLst>
                  <a:ext uri="{FF2B5EF4-FFF2-40B4-BE49-F238E27FC236}">
                    <a16:creationId xmlns:a16="http://schemas.microsoft.com/office/drawing/2014/main" id="{281402B7-D542-4330-8F56-F1AE2C13AD03}"/>
                  </a:ext>
                </a:extLst>
              </p:cNvPr>
              <p:cNvSpPr txBox="1"/>
              <p:nvPr/>
            </p:nvSpPr>
            <p:spPr>
              <a:xfrm>
                <a:off x="6743955" y="3936372"/>
                <a:ext cx="568960" cy="400110"/>
              </a:xfrm>
              <a:prstGeom prst="rect">
                <a:avLst/>
              </a:prstGeom>
              <a:noFill/>
            </p:spPr>
            <p:txBody>
              <a:bodyPr wrap="square">
                <a:spAutoFit/>
              </a:bodyPr>
              <a:lstStyle/>
              <a:p>
                <a:pPr algn="ctr"/>
                <a:r>
                  <a:rPr kumimoji="1" lang="en-US" altLang="ja-JP" sz="2000" dirty="0"/>
                  <a:t>or</a:t>
                </a:r>
              </a:p>
            </p:txBody>
          </p:sp>
        </p:grpSp>
      </p:grpSp>
    </p:spTree>
    <p:extLst>
      <p:ext uri="{BB962C8B-B14F-4D97-AF65-F5344CB8AC3E}">
        <p14:creationId xmlns:p14="http://schemas.microsoft.com/office/powerpoint/2010/main" val="911188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rgbClr val="F4B54B"/>
                </a:solidFill>
              </a:rPr>
              <a:t>データセット</a:t>
            </a:r>
            <a:endParaRPr lang="en-US" altLang="ja-JP" sz="2400" dirty="0">
              <a:solidFill>
                <a:srgbClr val="F4B54B"/>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基礎実験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16</a:t>
            </a:fld>
            <a:endParaRPr kumimoji="1" lang="ja-JP" altLang="en-US" dirty="0"/>
          </a:p>
        </p:txBody>
      </p:sp>
    </p:spTree>
    <p:extLst>
      <p:ext uri="{BB962C8B-B14F-4D97-AF65-F5344CB8AC3E}">
        <p14:creationId xmlns:p14="http://schemas.microsoft.com/office/powerpoint/2010/main" val="193662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58" y="314615"/>
            <a:ext cx="7429499" cy="820024"/>
          </a:xfrm>
        </p:spPr>
        <p:txBody>
          <a:bodyPr>
            <a:normAutofit fontScale="90000"/>
          </a:bodyPr>
          <a:lstStyle/>
          <a:p>
            <a:r>
              <a:rPr lang="en-US" altLang="ja-JP" sz="4050" cap="none" dirty="0">
                <a:solidFill>
                  <a:schemeClr val="tx1"/>
                </a:solidFill>
              </a:rPr>
              <a:t>STAIR Actions </a:t>
            </a:r>
            <a:br>
              <a:rPr lang="en-US" altLang="ja-JP" sz="4050" cap="none" dirty="0">
                <a:solidFill>
                  <a:schemeClr val="tx1"/>
                </a:solidFill>
              </a:rPr>
            </a:br>
            <a:r>
              <a:rPr lang="ja-JP" altLang="en-US" sz="4050" cap="none" dirty="0">
                <a:solidFill>
                  <a:schemeClr val="tx1"/>
                </a:solidFill>
              </a:rPr>
              <a:t>キャプションデータセット</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1790965"/>
            <a:ext cx="7429499" cy="3066177"/>
          </a:xfrm>
        </p:spPr>
        <p:txBody>
          <a:bodyPr anchor="t">
            <a:normAutofit/>
          </a:bodyPr>
          <a:lstStyle/>
          <a:p>
            <a:pPr>
              <a:buFont typeface="Arial" panose="020B0604020202020204" pitchFamily="34" charset="0"/>
              <a:buChar char="•"/>
            </a:pPr>
            <a:r>
              <a:rPr lang="ja-JP" altLang="en-US" sz="2400" dirty="0">
                <a:solidFill>
                  <a:schemeClr val="tx1">
                    <a:lumMod val="95000"/>
                  </a:schemeClr>
                </a:solidFill>
              </a:rPr>
              <a:t>家庭内で見られる人間の行動 </a:t>
            </a:r>
            <a:r>
              <a:rPr lang="en-US" altLang="ja-JP" sz="2400" dirty="0">
                <a:solidFill>
                  <a:schemeClr val="tx1">
                    <a:lumMod val="95000"/>
                  </a:schemeClr>
                </a:solidFill>
              </a:rPr>
              <a:t>100 </a:t>
            </a:r>
            <a:r>
              <a:rPr lang="ja-JP" altLang="en-US" sz="2400" dirty="0">
                <a:solidFill>
                  <a:schemeClr val="tx1">
                    <a:lumMod val="95000"/>
                  </a:schemeClr>
                </a:solidFill>
              </a:rPr>
              <a:t>種類を集めた</a:t>
            </a:r>
            <a:br>
              <a:rPr lang="en-US" altLang="ja-JP" sz="2400" dirty="0">
                <a:solidFill>
                  <a:schemeClr val="tx1">
                    <a:lumMod val="95000"/>
                  </a:schemeClr>
                </a:solidFill>
              </a:rPr>
            </a:br>
            <a:r>
              <a:rPr lang="ja-JP" altLang="en-US" sz="2400" dirty="0">
                <a:solidFill>
                  <a:schemeClr val="tx1">
                    <a:lumMod val="95000"/>
                  </a:schemeClr>
                </a:solidFill>
              </a:rPr>
              <a:t>行動認識研究のための大規模な動画データセット</a:t>
            </a:r>
            <a:endParaRPr lang="en-US" altLang="ja-JP" sz="2400" dirty="0">
              <a:solidFill>
                <a:schemeClr val="tx1">
                  <a:lumMod val="95000"/>
                </a:schemeClr>
              </a:solidFill>
            </a:endParaRPr>
          </a:p>
          <a:p>
            <a:r>
              <a:rPr lang="ja-JP" altLang="en-US" sz="2400" dirty="0">
                <a:solidFill>
                  <a:schemeClr val="tx1">
                    <a:lumMod val="95000"/>
                  </a:schemeClr>
                </a:solidFill>
              </a:rPr>
              <a:t>半数が </a:t>
            </a:r>
            <a:r>
              <a:rPr lang="en-US" altLang="ja-JP" sz="2400" cap="none" dirty="0" err="1">
                <a:solidFill>
                  <a:schemeClr val="tx1">
                    <a:lumMod val="95000"/>
                  </a:schemeClr>
                </a:solidFill>
              </a:rPr>
              <a:t>Youtube</a:t>
            </a:r>
            <a:r>
              <a:rPr lang="en-US" altLang="ja-JP" sz="2400" dirty="0">
                <a:solidFill>
                  <a:schemeClr val="tx1">
                    <a:lumMod val="95000"/>
                  </a:schemeClr>
                </a:solidFill>
              </a:rPr>
              <a:t> </a:t>
            </a:r>
            <a:r>
              <a:rPr lang="ja-JP" altLang="en-US" sz="2400" dirty="0">
                <a:solidFill>
                  <a:schemeClr val="tx1">
                    <a:lumMod val="95000"/>
                  </a:schemeClr>
                </a:solidFill>
              </a:rPr>
              <a:t>動画</a:t>
            </a:r>
            <a:r>
              <a:rPr lang="en-US" altLang="ja-JP" sz="2400" dirty="0">
                <a:solidFill>
                  <a:schemeClr val="tx1">
                    <a:lumMod val="95000"/>
                  </a:schemeClr>
                </a:solidFill>
              </a:rPr>
              <a:t>, </a:t>
            </a:r>
            <a:r>
              <a:rPr lang="ja-JP" altLang="en-US" sz="2400" dirty="0">
                <a:solidFill>
                  <a:schemeClr val="tx1">
                    <a:lumMod val="95000"/>
                  </a:schemeClr>
                </a:solidFill>
              </a:rPr>
              <a:t>残りの半数は</a:t>
            </a:r>
            <a:br>
              <a:rPr lang="en-US" altLang="ja-JP" sz="2400" dirty="0">
                <a:solidFill>
                  <a:schemeClr val="tx1">
                    <a:lumMod val="95000"/>
                  </a:schemeClr>
                </a:solidFill>
              </a:rPr>
            </a:br>
            <a:r>
              <a:rPr lang="ja-JP" altLang="en-US" sz="2400" dirty="0">
                <a:solidFill>
                  <a:schemeClr val="tx1">
                    <a:lumMod val="95000"/>
                  </a:schemeClr>
                </a:solidFill>
              </a:rPr>
              <a:t>クラウドソーシングによって作成された動画</a:t>
            </a:r>
            <a:endParaRPr lang="en-US" altLang="ja-JP" sz="2400" dirty="0">
              <a:solidFill>
                <a:schemeClr val="tx1">
                  <a:lumMod val="95000"/>
                </a:schemeClr>
              </a:solidFill>
            </a:endParaRPr>
          </a:p>
          <a:p>
            <a:r>
              <a:rPr lang="ja-JP" altLang="en-US" sz="2400" dirty="0">
                <a:solidFill>
                  <a:schemeClr val="tx1">
                    <a:lumMod val="95000"/>
                  </a:schemeClr>
                </a:solidFill>
              </a:rPr>
              <a:t>クラウドソーシングによって日本語の</a:t>
            </a:r>
            <a:br>
              <a:rPr lang="en-US" altLang="ja-JP" sz="2400" dirty="0">
                <a:solidFill>
                  <a:schemeClr val="tx1">
                    <a:lumMod val="95000"/>
                  </a:schemeClr>
                </a:solidFill>
              </a:rPr>
            </a:br>
            <a:r>
              <a:rPr lang="ja-JP" altLang="en-US" sz="2400" dirty="0">
                <a:solidFill>
                  <a:schemeClr val="tx1">
                    <a:lumMod val="95000"/>
                  </a:schemeClr>
                </a:solidFill>
              </a:rPr>
              <a:t>検品済み動作ラベルがアノテートされている</a:t>
            </a:r>
            <a:endParaRPr lang="en-US" altLang="ja-JP" sz="2400" dirty="0">
              <a:solidFill>
                <a:schemeClr val="tx1">
                  <a:lumMod val="95000"/>
                </a:schemeClr>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17</a:t>
            </a:fld>
            <a:endParaRPr kumimoji="1" lang="ja-JP" altLang="en-US"/>
          </a:p>
        </p:txBody>
      </p:sp>
      <p:sp>
        <p:nvSpPr>
          <p:cNvPr id="8" name="正方形/長方形 7">
            <a:extLst>
              <a:ext uri="{FF2B5EF4-FFF2-40B4-BE49-F238E27FC236}">
                <a16:creationId xmlns:a16="http://schemas.microsoft.com/office/drawing/2014/main" id="{7EBBB31E-FCE9-4A8F-82AC-079C8AACBA1E}"/>
              </a:ext>
            </a:extLst>
          </p:cNvPr>
          <p:cNvSpPr/>
          <p:nvPr/>
        </p:nvSpPr>
        <p:spPr>
          <a:xfrm>
            <a:off x="6691031" y="314615"/>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146030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58" y="314615"/>
            <a:ext cx="7429499" cy="820024"/>
          </a:xfrm>
        </p:spPr>
        <p:txBody>
          <a:bodyPr>
            <a:normAutofit fontScale="90000"/>
          </a:bodyPr>
          <a:lstStyle/>
          <a:p>
            <a:r>
              <a:rPr lang="en-US" altLang="ja-JP" sz="4050" cap="none" dirty="0">
                <a:solidFill>
                  <a:schemeClr val="tx1"/>
                </a:solidFill>
              </a:rPr>
              <a:t>STAIR Actions </a:t>
            </a:r>
            <a:br>
              <a:rPr lang="en-US" altLang="ja-JP" sz="4050" cap="none" dirty="0">
                <a:solidFill>
                  <a:schemeClr val="tx1"/>
                </a:solidFill>
              </a:rPr>
            </a:br>
            <a:r>
              <a:rPr lang="ja-JP" altLang="en-US" sz="4050" cap="none" dirty="0">
                <a:solidFill>
                  <a:schemeClr val="tx1"/>
                </a:solidFill>
              </a:rPr>
              <a:t>キャプションデータセット</a:t>
            </a:r>
            <a:endParaRPr lang="ja-JP" altLang="en-US" sz="4050" dirty="0">
              <a:solidFill>
                <a:schemeClr val="tx1"/>
              </a:solidFill>
            </a:endParaRPr>
          </a:p>
        </p:txBody>
      </p:sp>
      <p:sp>
        <p:nvSpPr>
          <p:cNvPr id="7" name="スライド番号プレースホルダー 6">
            <a:extLst>
              <a:ext uri="{FF2B5EF4-FFF2-40B4-BE49-F238E27FC236}">
                <a16:creationId xmlns:a16="http://schemas.microsoft.com/office/drawing/2014/main" id="{43A548EC-E13A-4F9B-8273-B4205D3894FB}"/>
              </a:ext>
            </a:extLst>
          </p:cNvPr>
          <p:cNvSpPr>
            <a:spLocks noGrp="1"/>
          </p:cNvSpPr>
          <p:nvPr>
            <p:ph type="sldNum" sz="quarter" idx="12"/>
          </p:nvPr>
        </p:nvSpPr>
        <p:spPr/>
        <p:txBody>
          <a:bodyPr/>
          <a:lstStyle/>
          <a:p>
            <a:fld id="{84E5AB44-6C43-4864-84E5-D75B94A07FCF}" type="slidenum">
              <a:rPr kumimoji="1" lang="ja-JP" altLang="en-US" smtClean="0"/>
              <a:t>18</a:t>
            </a:fld>
            <a:endParaRPr kumimoji="1" lang="ja-JP" altLang="en-US"/>
          </a:p>
        </p:txBody>
      </p:sp>
      <p:pic>
        <p:nvPicPr>
          <p:cNvPr id="5" name="a001-0363C">
            <a:hlinkClick r:id="" action="ppaction://media"/>
            <a:extLst>
              <a:ext uri="{FF2B5EF4-FFF2-40B4-BE49-F238E27FC236}">
                <a16:creationId xmlns:a16="http://schemas.microsoft.com/office/drawing/2014/main" id="{BA1158FE-A852-4D29-A46E-5ACCCDB915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5556" y="1498000"/>
            <a:ext cx="3432888" cy="1931000"/>
          </a:xfrm>
          <a:prstGeom prst="rect">
            <a:avLst/>
          </a:prstGeom>
        </p:spPr>
      </p:pic>
      <p:graphicFrame>
        <p:nvGraphicFramePr>
          <p:cNvPr id="8" name="表 8">
            <a:extLst>
              <a:ext uri="{FF2B5EF4-FFF2-40B4-BE49-F238E27FC236}">
                <a16:creationId xmlns:a16="http://schemas.microsoft.com/office/drawing/2014/main" id="{8DAC4F89-1BF6-4DFF-987C-07C88A3D84E6}"/>
              </a:ext>
            </a:extLst>
          </p:cNvPr>
          <p:cNvGraphicFramePr>
            <a:graphicFrameLocks noGrp="1"/>
          </p:cNvGraphicFramePr>
          <p:nvPr>
            <p:extLst>
              <p:ext uri="{D42A27DB-BD31-4B8C-83A1-F6EECF244321}">
                <p14:modId xmlns:p14="http://schemas.microsoft.com/office/powerpoint/2010/main" val="3672643678"/>
              </p:ext>
            </p:extLst>
          </p:nvPr>
        </p:nvGraphicFramePr>
        <p:xfrm>
          <a:off x="1286429" y="3593804"/>
          <a:ext cx="6571142" cy="2828262"/>
        </p:xfrm>
        <a:graphic>
          <a:graphicData uri="http://schemas.openxmlformats.org/drawingml/2006/table">
            <a:tbl>
              <a:tblPr firstRow="1" bandRow="1">
                <a:tableStyleId>{22838BEF-8BB2-4498-84A7-C5851F593DF1}</a:tableStyleId>
              </a:tblPr>
              <a:tblGrid>
                <a:gridCol w="1040444">
                  <a:extLst>
                    <a:ext uri="{9D8B030D-6E8A-4147-A177-3AD203B41FA5}">
                      <a16:colId xmlns:a16="http://schemas.microsoft.com/office/drawing/2014/main" val="1383840031"/>
                    </a:ext>
                  </a:extLst>
                </a:gridCol>
                <a:gridCol w="2564104">
                  <a:extLst>
                    <a:ext uri="{9D8B030D-6E8A-4147-A177-3AD203B41FA5}">
                      <a16:colId xmlns:a16="http://schemas.microsoft.com/office/drawing/2014/main" val="2223544299"/>
                    </a:ext>
                  </a:extLst>
                </a:gridCol>
                <a:gridCol w="2966594">
                  <a:extLst>
                    <a:ext uri="{9D8B030D-6E8A-4147-A177-3AD203B41FA5}">
                      <a16:colId xmlns:a16="http://schemas.microsoft.com/office/drawing/2014/main" val="3229822255"/>
                    </a:ext>
                  </a:extLst>
                </a:gridCol>
              </a:tblGrid>
              <a:tr h="471377">
                <a:tc>
                  <a:txBody>
                    <a:bodyPr/>
                    <a:lstStyle/>
                    <a:p>
                      <a:r>
                        <a:rPr kumimoji="1" lang="en-US" altLang="ja-JP" dirty="0"/>
                        <a:t>place</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r>
                        <a:rPr kumimoji="1" lang="en-US" altLang="ja-JP" dirty="0"/>
                        <a:t>person</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r>
                        <a:rPr kumimoji="1" lang="en-US" altLang="ja-JP" sz="1800" dirty="0"/>
                        <a:t>action (</a:t>
                      </a:r>
                      <a:r>
                        <a:rPr kumimoji="1" lang="ja-JP" altLang="en-US" sz="1800" dirty="0"/>
                        <a:t>キャプション</a:t>
                      </a:r>
                      <a:r>
                        <a:rPr kumimoji="1" lang="en-US" altLang="ja-JP" sz="1800" dirty="0"/>
                        <a:t>)</a:t>
                      </a:r>
                      <a:endParaRPr kumimoji="1" lang="ja-JP" altLang="en-US" sz="1800"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3874644955"/>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2771445579"/>
                  </a:ext>
                </a:extLst>
              </a:tr>
              <a:tr h="471377">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tc>
                <a:extLst>
                  <a:ext uri="{0D108BD9-81ED-4DB2-BD59-A6C34878D82A}">
                    <a16:rowId xmlns:a16="http://schemas.microsoft.com/office/drawing/2014/main" val="187256888"/>
                  </a:ext>
                </a:extLst>
              </a:tr>
            </a:tbl>
          </a:graphicData>
        </a:graphic>
      </p:graphicFrame>
      <p:sp>
        <p:nvSpPr>
          <p:cNvPr id="9" name="正方形/長方形 8">
            <a:extLst>
              <a:ext uri="{FF2B5EF4-FFF2-40B4-BE49-F238E27FC236}">
                <a16:creationId xmlns:a16="http://schemas.microsoft.com/office/drawing/2014/main" id="{F45B734F-52CA-4191-8A22-3F27E7DABD32}"/>
              </a:ext>
            </a:extLst>
          </p:cNvPr>
          <p:cNvSpPr/>
          <p:nvPr/>
        </p:nvSpPr>
        <p:spPr>
          <a:xfrm>
            <a:off x="1286429" y="1723487"/>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動作ラベル</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a:p>
            <a:pPr algn="ctr"/>
            <a:r>
              <a:rPr kumimoji="1" lang="en-US" altLang="ja-JP" sz="2000" dirty="0">
                <a:solidFill>
                  <a:schemeClr val="bg1">
                    <a:lumMod val="75000"/>
                    <a:lumOff val="25000"/>
                  </a:schemeClr>
                </a:solidFill>
              </a:rPr>
              <a:t>drinking</a:t>
            </a:r>
            <a:endParaRPr kumimoji="1" lang="ja-JP" altLang="en-US" sz="1600" dirty="0">
              <a:solidFill>
                <a:schemeClr val="bg1">
                  <a:lumMod val="75000"/>
                  <a:lumOff val="25000"/>
                </a:schemeClr>
              </a:solidFill>
            </a:endParaRPr>
          </a:p>
        </p:txBody>
      </p:sp>
    </p:spTree>
    <p:extLst>
      <p:ext uri="{BB962C8B-B14F-4D97-AF65-F5344CB8AC3E}">
        <p14:creationId xmlns:p14="http://schemas.microsoft.com/office/powerpoint/2010/main" val="514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rgbClr val="F4B54B"/>
                </a:solidFill>
              </a:rPr>
              <a:t>要素技術</a:t>
            </a:r>
            <a:endParaRPr lang="en-US" altLang="ja-JP" sz="2400" dirty="0">
              <a:solidFill>
                <a:srgbClr val="F4B54B"/>
              </a:solidFill>
            </a:endParaRPr>
          </a:p>
          <a:p>
            <a:r>
              <a:rPr lang="ja-JP" altLang="en-US" sz="2400" dirty="0"/>
              <a:t>基礎実験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19</a:t>
            </a:fld>
            <a:endParaRPr kumimoji="1" lang="ja-JP" altLang="en-US" dirty="0"/>
          </a:p>
        </p:txBody>
      </p:sp>
    </p:spTree>
    <p:extLst>
      <p:ext uri="{BB962C8B-B14F-4D97-AF65-F5344CB8AC3E}">
        <p14:creationId xmlns:p14="http://schemas.microsoft.com/office/powerpoint/2010/main" val="225498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ja-JP" altLang="en-US" sz="3600" dirty="0">
                <a:solidFill>
                  <a:schemeClr val="tx1"/>
                </a:solidFill>
              </a:rPr>
              <a:t>深層学習による</a:t>
            </a:r>
            <a:br>
              <a:rPr lang="en-US" altLang="ja-JP" sz="3600" dirty="0">
                <a:solidFill>
                  <a:schemeClr val="tx1"/>
                </a:solidFill>
              </a:rPr>
            </a:br>
            <a:r>
              <a:rPr lang="ja-JP" altLang="en-US" sz="3600" dirty="0">
                <a:solidFill>
                  <a:schemeClr val="tx1"/>
                </a:solidFill>
              </a:rPr>
              <a:t>マルチメディアデータを</a:t>
            </a:r>
            <a:br>
              <a:rPr lang="en-US" altLang="ja-JP" sz="3600" dirty="0">
                <a:solidFill>
                  <a:schemeClr val="tx1"/>
                </a:solidFill>
              </a:rPr>
            </a:br>
            <a:r>
              <a:rPr lang="ja-JP" altLang="en-US" sz="3600" dirty="0">
                <a:solidFill>
                  <a:schemeClr val="tx1"/>
                </a:solidFill>
              </a:rPr>
              <a:t>入力とした動作ラベルの推定</a:t>
            </a:r>
            <a:br>
              <a:rPr lang="en-US" altLang="ja-JP"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en-US" altLang="ja-JP" dirty="0"/>
              <a:t>M1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2</a:t>
            </a:fld>
            <a:endParaRPr kumimoji="1" lang="ja-JP" altLang="en-US" sz="2400" dirty="0"/>
          </a:p>
        </p:txBody>
      </p:sp>
    </p:spTree>
    <p:extLst>
      <p:ext uri="{BB962C8B-B14F-4D97-AF65-F5344CB8AC3E}">
        <p14:creationId xmlns:p14="http://schemas.microsoft.com/office/powerpoint/2010/main" val="156568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ja-JP" altLang="en-US" sz="3600" cap="none" dirty="0">
                <a:solidFill>
                  <a:schemeClr val="tx1"/>
                </a:solidFill>
              </a:rPr>
              <a:t>メルスペクトログラム</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20</a:t>
            </a:fld>
            <a:endParaRPr kumimoji="1" lang="ja-JP" altLang="en-US" dirty="0"/>
          </a:p>
        </p:txBody>
      </p:sp>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1569660"/>
          </a:xfrm>
          <a:prstGeom prst="rect">
            <a:avLst/>
          </a:prstGeom>
          <a:noFill/>
        </p:spPr>
        <p:txBody>
          <a:bodyPr wrap="square" rtlCol="0">
            <a:spAutoFit/>
          </a:bodyPr>
          <a:lstStyle/>
          <a:p>
            <a:r>
              <a:rPr lang="ja-JP" altLang="en-US" sz="2400" dirty="0">
                <a:effectLst>
                  <a:glow rad="38100">
                    <a:schemeClr val="bg1">
                      <a:lumMod val="50000"/>
                      <a:lumOff val="50000"/>
                      <a:alpha val="20000"/>
                    </a:schemeClr>
                  </a:glow>
                </a:effectLst>
              </a:rPr>
              <a:t>信号を短時間フーリエ変換して得た</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スペクトログラムに対して</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周波数を人間の聴覚特性に合わせた</a:t>
            </a:r>
            <a:endParaRPr lang="en-US" altLang="ja-JP" sz="2400" dirty="0">
              <a:effectLst>
                <a:glow rad="38100">
                  <a:schemeClr val="bg1">
                    <a:lumMod val="50000"/>
                    <a:lumOff val="50000"/>
                    <a:alpha val="20000"/>
                  </a:schemeClr>
                </a:glow>
              </a:effectLst>
            </a:endParaRPr>
          </a:p>
          <a:p>
            <a:r>
              <a:rPr lang="ja-JP" altLang="en-US" sz="2400" dirty="0">
                <a:effectLst>
                  <a:glow rad="38100">
                    <a:schemeClr val="bg1">
                      <a:lumMod val="50000"/>
                      <a:lumOff val="50000"/>
                      <a:alpha val="20000"/>
                    </a:schemeClr>
                  </a:glow>
                </a:effectLst>
              </a:rPr>
              <a:t>メル尺度に変換したもの</a:t>
            </a:r>
            <a:endParaRPr lang="en-US" altLang="ja-JP" sz="2400" dirty="0">
              <a:effectLst>
                <a:glow rad="38100">
                  <a:schemeClr val="bg1">
                    <a:lumMod val="50000"/>
                    <a:lumOff val="50000"/>
                    <a:alpha val="20000"/>
                  </a:schemeClr>
                </a:glow>
              </a:effectLst>
            </a:endParaRPr>
          </a:p>
        </p:txBody>
      </p:sp>
      <p:grpSp>
        <p:nvGrpSpPr>
          <p:cNvPr id="9" name="グループ化 8">
            <a:extLst>
              <a:ext uri="{FF2B5EF4-FFF2-40B4-BE49-F238E27FC236}">
                <a16:creationId xmlns:a16="http://schemas.microsoft.com/office/drawing/2014/main" id="{7F7C405A-1EA4-4C98-827B-4E7D3BC5C712}"/>
              </a:ext>
            </a:extLst>
          </p:cNvPr>
          <p:cNvGrpSpPr/>
          <p:nvPr/>
        </p:nvGrpSpPr>
        <p:grpSpPr>
          <a:xfrm>
            <a:off x="813314" y="3576965"/>
            <a:ext cx="7511474" cy="1735407"/>
            <a:chOff x="892837" y="3326481"/>
            <a:chExt cx="10285825" cy="2376377"/>
          </a:xfrm>
        </p:grpSpPr>
        <p:pic>
          <p:nvPicPr>
            <p:cNvPr id="5" name="図 4">
              <a:extLst>
                <a:ext uri="{FF2B5EF4-FFF2-40B4-BE49-F238E27FC236}">
                  <a16:creationId xmlns:a16="http://schemas.microsoft.com/office/drawing/2014/main" id="{712A6E5C-97C4-4802-80A3-BD51BA0014A5}"/>
                </a:ext>
              </a:extLst>
            </p:cNvPr>
            <p:cNvPicPr>
              <a:picLocks noChangeAspect="1"/>
            </p:cNvPicPr>
            <p:nvPr/>
          </p:nvPicPr>
          <p:blipFill>
            <a:blip r:embed="rId3"/>
            <a:stretch>
              <a:fillRect/>
            </a:stretch>
          </p:blipFill>
          <p:spPr>
            <a:xfrm>
              <a:off x="892837" y="3326481"/>
              <a:ext cx="3168503" cy="2376377"/>
            </a:xfrm>
            <a:prstGeom prst="rect">
              <a:avLst/>
            </a:prstGeom>
          </p:spPr>
        </p:pic>
        <p:pic>
          <p:nvPicPr>
            <p:cNvPr id="7" name="図 6">
              <a:extLst>
                <a:ext uri="{FF2B5EF4-FFF2-40B4-BE49-F238E27FC236}">
                  <a16:creationId xmlns:a16="http://schemas.microsoft.com/office/drawing/2014/main" id="{E901B651-BC0F-4FF6-A5E1-3DD4213F1DB4}"/>
                </a:ext>
              </a:extLst>
            </p:cNvPr>
            <p:cNvPicPr>
              <a:picLocks noChangeAspect="1"/>
            </p:cNvPicPr>
            <p:nvPr/>
          </p:nvPicPr>
          <p:blipFill rotWithShape="1">
            <a:blip r:embed="rId4"/>
            <a:srcRect t="34297" b="32442"/>
            <a:stretch/>
          </p:blipFill>
          <p:spPr>
            <a:xfrm>
              <a:off x="5082662" y="3754328"/>
              <a:ext cx="6096000" cy="1520682"/>
            </a:xfrm>
            <a:prstGeom prst="rect">
              <a:avLst/>
            </a:prstGeom>
          </p:spPr>
        </p:pic>
        <p:sp>
          <p:nvSpPr>
            <p:cNvPr id="8" name="矢印: 右 7">
              <a:extLst>
                <a:ext uri="{FF2B5EF4-FFF2-40B4-BE49-F238E27FC236}">
                  <a16:creationId xmlns:a16="http://schemas.microsoft.com/office/drawing/2014/main" id="{1DA6A44D-96FE-44F6-97CC-A1BF29D4561E}"/>
                </a:ext>
              </a:extLst>
            </p:cNvPr>
            <p:cNvSpPr/>
            <p:nvPr/>
          </p:nvSpPr>
          <p:spPr>
            <a:xfrm>
              <a:off x="4215810" y="4211754"/>
              <a:ext cx="712381" cy="605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307448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kumimoji="1" lang="en-US" altLang="ja-JP" sz="3600" cap="none" dirty="0" err="1">
                <a:solidFill>
                  <a:schemeClr val="tx1"/>
                </a:solidFill>
              </a:rPr>
              <a:t>SpecAugment</a:t>
            </a:r>
            <a:endParaRPr kumimoji="1" lang="ja-JP" altLang="en-US" sz="3600" cap="none"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21</a:t>
            </a:fld>
            <a:endParaRPr kumimoji="1" lang="ja-JP" altLang="en-US" dirty="0"/>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6EADE3C-05FF-4032-8AD5-7C438B73F291}"/>
                  </a:ext>
                </a:extLst>
              </p:cNvPr>
              <p:cNvSpPr txBox="1"/>
              <p:nvPr/>
            </p:nvSpPr>
            <p:spPr>
              <a:xfrm>
                <a:off x="813315" y="1510748"/>
                <a:ext cx="7511473" cy="3293209"/>
              </a:xfrm>
              <a:prstGeom prst="rect">
                <a:avLst/>
              </a:prstGeom>
              <a:noFill/>
            </p:spPr>
            <p:txBody>
              <a:bodyPr wrap="square" rtlCol="0">
                <a:spAutoFit/>
              </a:bodyPr>
              <a:lstStyle/>
              <a:p>
                <a:r>
                  <a:rPr kumimoji="1" lang="en-US" altLang="ja-JP" sz="2400" dirty="0"/>
                  <a:t>2019 </a:t>
                </a:r>
                <a:r>
                  <a:rPr kumimoji="1" lang="ja-JP" altLang="en-US" sz="2400" dirty="0"/>
                  <a:t>年に </a:t>
                </a:r>
                <a:r>
                  <a:rPr kumimoji="1" lang="en-US" altLang="ja-JP" sz="2400" dirty="0"/>
                  <a:t>Google Brain </a:t>
                </a:r>
                <a:r>
                  <a:rPr kumimoji="1" lang="ja-JP" altLang="en-US" sz="2400" dirty="0"/>
                  <a:t>が提案した</a:t>
                </a:r>
                <a:endParaRPr kumimoji="1" lang="en-US" altLang="ja-JP" sz="2400" dirty="0"/>
              </a:p>
              <a:p>
                <a:r>
                  <a:rPr kumimoji="1" lang="ja-JP" altLang="en-US" sz="2400" dirty="0"/>
                  <a:t>音声のデータ拡張手法</a:t>
                </a:r>
                <a:endParaRPr kumimoji="1" lang="en-US" altLang="ja-JP" sz="2400" dirty="0"/>
              </a:p>
              <a:p>
                <a:endParaRPr kumimoji="1" lang="en-US" altLang="ja-JP" sz="2400" dirty="0"/>
              </a:p>
              <a:p>
                <a:r>
                  <a:rPr kumimoji="1" lang="ja-JP" altLang="en-US" sz="2400" dirty="0"/>
                  <a:t>スペクトログラムに対して</a:t>
                </a:r>
                <a:endParaRPr kumimoji="1" lang="en-US" altLang="ja-JP" sz="2400" dirty="0"/>
              </a:p>
              <a:p>
                <a:r>
                  <a:rPr kumimoji="1" lang="en-US" altLang="ja-JP" sz="2400" dirty="0"/>
                  <a:t>	</a:t>
                </a:r>
                <a:r>
                  <a:rPr kumimoji="1" lang="ja-JP" altLang="en-US" sz="2400" dirty="0"/>
                  <a:t>・周波数 </a:t>
                </a:r>
                <a14:m>
                  <m:oMath xmlns:m="http://schemas.openxmlformats.org/officeDocument/2006/math">
                    <m:r>
                      <a:rPr kumimoji="1" lang="en-US" altLang="ja-JP" sz="2400" b="0" i="1" smtClean="0">
                        <a:latin typeface="Cambria Math" panose="02040503050406030204" pitchFamily="18" charset="0"/>
                      </a:rPr>
                      <m:t>𝑛</m:t>
                    </m:r>
                  </m:oMath>
                </a14:m>
                <a:r>
                  <a:rPr kumimoji="1" lang="en-US" altLang="ja-JP" sz="2400" dirty="0"/>
                  <a:t> </a:t>
                </a:r>
                <a:r>
                  <a:rPr kumimoji="1" lang="ja-JP" altLang="en-US" sz="2400" dirty="0"/>
                  <a:t>チャネル分を指定回マスキング</a:t>
                </a:r>
                <a:endParaRPr kumimoji="1" lang="en-US" altLang="ja-JP" sz="2400" dirty="0"/>
              </a:p>
              <a:p>
                <a:r>
                  <a:rPr kumimoji="1" lang="en-US" altLang="ja-JP" sz="2400" dirty="0"/>
                  <a:t>	</a:t>
                </a:r>
                <a:r>
                  <a:rPr kumimoji="1" lang="ja-JP" altLang="en-US" sz="2400" dirty="0"/>
                  <a:t>・時間 </a:t>
                </a:r>
                <a14:m>
                  <m:oMath xmlns:m="http://schemas.openxmlformats.org/officeDocument/2006/math">
                    <m:r>
                      <a:rPr kumimoji="1" lang="en-US" altLang="ja-JP" sz="2400" b="0" i="1" smtClean="0">
                        <a:latin typeface="Cambria Math" panose="02040503050406030204" pitchFamily="18" charset="0"/>
                      </a:rPr>
                      <m:t>𝑚</m:t>
                    </m:r>
                  </m:oMath>
                </a14:m>
                <a:r>
                  <a:rPr kumimoji="1" lang="en-US" altLang="ja-JP" sz="2400" dirty="0"/>
                  <a:t> </a:t>
                </a:r>
                <a:r>
                  <a:rPr kumimoji="1" lang="ja-JP" altLang="en-US" sz="2400" dirty="0"/>
                  <a:t>ステップ分を指定回マスキング</a:t>
                </a:r>
                <a:endParaRPr kumimoji="1" lang="en-US" altLang="ja-JP" sz="2400" dirty="0"/>
              </a:p>
              <a:p>
                <a:r>
                  <a:rPr kumimoji="1" lang="ja-JP" altLang="en-US" sz="2400" dirty="0"/>
                  <a:t>することで汎化性能を高める</a:t>
                </a:r>
                <a:endParaRPr kumimoji="1" lang="en-US" altLang="ja-JP" sz="2400" dirty="0"/>
              </a:p>
              <a:p>
                <a:endParaRPr kumimoji="1" lang="en-US" altLang="ja-JP" sz="2400" dirty="0"/>
              </a:p>
              <a:p>
                <a:endParaRPr kumimoji="1" lang="ja-JP" altLang="en-US" sz="1600" dirty="0"/>
              </a:p>
            </p:txBody>
          </p:sp>
        </mc:Choice>
        <mc:Fallback>
          <p:sp>
            <p:nvSpPr>
              <p:cNvPr id="13" name="テキスト ボックス 12">
                <a:extLst>
                  <a:ext uri="{FF2B5EF4-FFF2-40B4-BE49-F238E27FC236}">
                    <a16:creationId xmlns:a16="http://schemas.microsoft.com/office/drawing/2014/main" id="{76EADE3C-05FF-4032-8AD5-7C438B73F291}"/>
                  </a:ext>
                </a:extLst>
              </p:cNvPr>
              <p:cNvSpPr txBox="1">
                <a:spLocks noRot="1" noChangeAspect="1" noMove="1" noResize="1" noEditPoints="1" noAdjustHandles="1" noChangeArrowheads="1" noChangeShapeType="1" noTextEdit="1"/>
              </p:cNvSpPr>
              <p:nvPr/>
            </p:nvSpPr>
            <p:spPr>
              <a:xfrm>
                <a:off x="813315" y="1510748"/>
                <a:ext cx="7511473" cy="3293209"/>
              </a:xfrm>
              <a:prstGeom prst="rect">
                <a:avLst/>
              </a:prstGeom>
              <a:blipFill>
                <a:blip r:embed="rId3"/>
                <a:stretch>
                  <a:fillRect l="-1217" t="-2037"/>
                </a:stretch>
              </a:blipFill>
            </p:spPr>
            <p:txBody>
              <a:bodyPr/>
              <a:lstStyle/>
              <a:p>
                <a:r>
                  <a:rPr lang="ja-JP" altLang="en-US">
                    <a:noFill/>
                  </a:rPr>
                  <a:t> </a:t>
                </a:r>
              </a:p>
            </p:txBody>
          </p:sp>
        </mc:Fallback>
      </mc:AlternateContent>
      <p:grpSp>
        <p:nvGrpSpPr>
          <p:cNvPr id="18" name="グループ化 17">
            <a:extLst>
              <a:ext uri="{FF2B5EF4-FFF2-40B4-BE49-F238E27FC236}">
                <a16:creationId xmlns:a16="http://schemas.microsoft.com/office/drawing/2014/main" id="{F9C2BFCD-9D39-4DC0-A915-448B92CCA95D}"/>
              </a:ext>
            </a:extLst>
          </p:cNvPr>
          <p:cNvGrpSpPr/>
          <p:nvPr/>
        </p:nvGrpSpPr>
        <p:grpSpPr>
          <a:xfrm>
            <a:off x="1921442" y="4239812"/>
            <a:ext cx="5295218" cy="2214880"/>
            <a:chOff x="1849120" y="1477790"/>
            <a:chExt cx="5295218" cy="2214880"/>
          </a:xfrm>
        </p:grpSpPr>
        <p:grpSp>
          <p:nvGrpSpPr>
            <p:cNvPr id="19" name="グループ化 18">
              <a:extLst>
                <a:ext uri="{FF2B5EF4-FFF2-40B4-BE49-F238E27FC236}">
                  <a16:creationId xmlns:a16="http://schemas.microsoft.com/office/drawing/2014/main" id="{4FFDEB4A-D92A-4B5F-A8F0-90C2B9C9A562}"/>
                </a:ext>
              </a:extLst>
            </p:cNvPr>
            <p:cNvGrpSpPr/>
            <p:nvPr/>
          </p:nvGrpSpPr>
          <p:grpSpPr>
            <a:xfrm>
              <a:off x="1849120" y="1477790"/>
              <a:ext cx="5295218" cy="2214880"/>
              <a:chOff x="1849120" y="1477790"/>
              <a:chExt cx="5295218" cy="2214880"/>
            </a:xfrm>
          </p:grpSpPr>
          <p:pic>
            <p:nvPicPr>
              <p:cNvPr id="22" name="図 21" descr="タイムライン が含まれている画像&#10;&#10;自動的に生成された説明">
                <a:extLst>
                  <a:ext uri="{FF2B5EF4-FFF2-40B4-BE49-F238E27FC236}">
                    <a16:creationId xmlns:a16="http://schemas.microsoft.com/office/drawing/2014/main" id="{64CD0988-67A0-43EB-8FA0-6ED03E995ECE}"/>
                  </a:ext>
                </a:extLst>
              </p:cNvPr>
              <p:cNvPicPr>
                <a:picLocks noChangeAspect="1"/>
              </p:cNvPicPr>
              <p:nvPr/>
            </p:nvPicPr>
            <p:blipFill rotWithShape="1">
              <a:blip r:embed="rId4">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23" name="図 22" descr="グラフィカル ユーザー インターフェイス が含まれている画像&#10;&#10;自動的に生成された説明">
                <a:extLst>
                  <a:ext uri="{FF2B5EF4-FFF2-40B4-BE49-F238E27FC236}">
                    <a16:creationId xmlns:a16="http://schemas.microsoft.com/office/drawing/2014/main" id="{6C2AA09E-AD7B-47F7-8B2C-504BE374F1BA}"/>
                  </a:ext>
                </a:extLst>
              </p:cNvPr>
              <p:cNvPicPr>
                <a:picLocks noChangeAspect="1"/>
              </p:cNvPicPr>
              <p:nvPr/>
            </p:nvPicPr>
            <p:blipFill rotWithShape="1">
              <a:blip r:embed="rId5">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20" name="テキスト ボックス 19">
              <a:extLst>
                <a:ext uri="{FF2B5EF4-FFF2-40B4-BE49-F238E27FC236}">
                  <a16:creationId xmlns:a16="http://schemas.microsoft.com/office/drawing/2014/main" id="{6EFE9BC5-34F0-495F-A322-0B279957698D}"/>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21" name="テキスト ボックス 20">
              <a:extLst>
                <a:ext uri="{FF2B5EF4-FFF2-40B4-BE49-F238E27FC236}">
                  <a16:creationId xmlns:a16="http://schemas.microsoft.com/office/drawing/2014/main" id="{2FD934DF-53C2-42FC-9F25-AD51C993CF19}"/>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
        <p:nvSpPr>
          <p:cNvPr id="8" name="テキスト ボックス 7">
            <a:extLst>
              <a:ext uri="{FF2B5EF4-FFF2-40B4-BE49-F238E27FC236}">
                <a16:creationId xmlns:a16="http://schemas.microsoft.com/office/drawing/2014/main" id="{BE862DBB-77A9-4480-80F1-BB6EB59E120D}"/>
              </a:ext>
            </a:extLst>
          </p:cNvPr>
          <p:cNvSpPr txBox="1"/>
          <p:nvPr/>
        </p:nvSpPr>
        <p:spPr>
          <a:xfrm>
            <a:off x="7216660" y="4931753"/>
            <a:ext cx="2001520" cy="1200329"/>
          </a:xfrm>
          <a:prstGeom prst="rect">
            <a:avLst/>
          </a:prstGeom>
          <a:noFill/>
        </p:spPr>
        <p:txBody>
          <a:bodyPr wrap="square" rtlCol="0">
            <a:spAutoFit/>
          </a:bodyPr>
          <a:lstStyle/>
          <a:p>
            <a:r>
              <a:rPr kumimoji="1" lang="en-US" altLang="ja-JP" sz="800" dirty="0"/>
              <a:t>Park, Daniel S. and Chan, William and Zhang, Yu and Chiu, Chung-Cheng and </a:t>
            </a:r>
            <a:r>
              <a:rPr kumimoji="1" lang="en-US" altLang="ja-JP" sz="800" dirty="0" err="1"/>
              <a:t>Zoph</a:t>
            </a:r>
            <a:r>
              <a:rPr kumimoji="1" lang="en-US" altLang="ja-JP" sz="800" dirty="0"/>
              <a:t>, Barret and </a:t>
            </a:r>
            <a:r>
              <a:rPr kumimoji="1" lang="en-US" altLang="ja-JP" sz="800" dirty="0" err="1"/>
              <a:t>Cubuk</a:t>
            </a:r>
            <a:r>
              <a:rPr kumimoji="1" lang="en-US" altLang="ja-JP" sz="800" dirty="0"/>
              <a:t>, </a:t>
            </a:r>
            <a:r>
              <a:rPr kumimoji="1" lang="en-US" altLang="ja-JP" sz="800" dirty="0" err="1"/>
              <a:t>Ekin</a:t>
            </a:r>
            <a:r>
              <a:rPr kumimoji="1" lang="en-US" altLang="ja-JP" sz="800" dirty="0"/>
              <a:t> D. and Le, Quoc V.</a:t>
            </a:r>
          </a:p>
          <a:p>
            <a:endParaRPr kumimoji="1" lang="en-US" altLang="ja-JP" sz="800" dirty="0"/>
          </a:p>
          <a:p>
            <a:r>
              <a:rPr kumimoji="1" lang="en-US" altLang="ja-JP" sz="800" dirty="0" err="1"/>
              <a:t>SpecAugment</a:t>
            </a:r>
            <a:r>
              <a:rPr kumimoji="1" lang="en-US" altLang="ja-JP" sz="800" dirty="0"/>
              <a:t>: A Simple Data Augmentation Method for Automatic Speech Recognition,</a:t>
            </a:r>
          </a:p>
          <a:p>
            <a:r>
              <a:rPr kumimoji="1" lang="en-US" altLang="ja-JP" sz="800" dirty="0" err="1"/>
              <a:t>Interspeech</a:t>
            </a:r>
            <a:r>
              <a:rPr kumimoji="1" lang="en-US" altLang="ja-JP" sz="800" dirty="0"/>
              <a:t> 2019</a:t>
            </a:r>
          </a:p>
        </p:txBody>
      </p:sp>
    </p:spTree>
    <p:extLst>
      <p:ext uri="{BB962C8B-B14F-4D97-AF65-F5344CB8AC3E}">
        <p14:creationId xmlns:p14="http://schemas.microsoft.com/office/powerpoint/2010/main" val="382057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VGG</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22</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89005" cy="3908762"/>
          </a:xfrm>
          <a:prstGeom prst="rect">
            <a:avLst/>
          </a:prstGeom>
          <a:noFill/>
        </p:spPr>
        <p:txBody>
          <a:bodyPr wrap="square" rtlCol="0">
            <a:spAutoFit/>
          </a:bodyPr>
          <a:lstStyle/>
          <a:p>
            <a:pPr marL="0" indent="0">
              <a:buNone/>
            </a:pPr>
            <a:r>
              <a:rPr lang="en-US" altLang="ja-JP" sz="2400" cap="none" dirty="0">
                <a:solidFill>
                  <a:schemeClr val="tx1">
                    <a:lumMod val="95000"/>
                  </a:schemeClr>
                </a:solidFill>
                <a:effectLst/>
              </a:rPr>
              <a:t>ImageNet </a:t>
            </a:r>
            <a:r>
              <a:rPr lang="ja-JP" altLang="en-US" sz="2400" cap="none" dirty="0">
                <a:solidFill>
                  <a:schemeClr val="tx1">
                    <a:lumMod val="95000"/>
                  </a:schemeClr>
                </a:solidFill>
                <a:effectLst/>
              </a:rPr>
              <a:t>と呼ばれる</a:t>
            </a:r>
            <a:endParaRPr lang="en-US" altLang="ja-JP" sz="2400" cap="none" dirty="0">
              <a:solidFill>
                <a:schemeClr val="tx1">
                  <a:lumMod val="95000"/>
                </a:schemeClr>
              </a:solidFill>
              <a:effectLst/>
            </a:endParaRPr>
          </a:p>
          <a:p>
            <a:pPr marL="0" indent="0">
              <a:buNone/>
            </a:pPr>
            <a:endParaRPr lang="en-US" altLang="ja-JP" sz="2400" dirty="0">
              <a:solidFill>
                <a:schemeClr val="tx1">
                  <a:lumMod val="95000"/>
                </a:schemeClr>
              </a:solidFill>
            </a:endParaRPr>
          </a:p>
          <a:p>
            <a:pPr marL="0" indent="0">
              <a:buNone/>
            </a:pPr>
            <a:r>
              <a:rPr lang="ja-JP" altLang="en-US" sz="2400" cap="none" dirty="0">
                <a:solidFill>
                  <a:schemeClr val="tx1">
                    <a:lumMod val="95000"/>
                  </a:schemeClr>
                </a:solidFill>
                <a:effectLst/>
              </a:rPr>
              <a:t>大規模画像データセットで学習済みの</a:t>
            </a:r>
            <a:endParaRPr lang="en-US" altLang="ja-JP" sz="2400" cap="none" dirty="0">
              <a:solidFill>
                <a:schemeClr val="tx1">
                  <a:lumMod val="95000"/>
                </a:schemeClr>
              </a:solidFill>
              <a:effectLst/>
            </a:endParaRPr>
          </a:p>
          <a:p>
            <a:pPr marL="0" indent="0">
              <a:buNone/>
            </a:pP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畳み込みニューラルネットワークであり</a:t>
            </a:r>
            <a:r>
              <a:rPr lang="en-US" altLang="ja-JP" sz="2400" cap="none" dirty="0">
                <a:solidFill>
                  <a:schemeClr val="tx1">
                    <a:lumMod val="95000"/>
                  </a:schemeClr>
                </a:solidFill>
                <a:effectLst/>
              </a:rPr>
              <a:t>, </a:t>
            </a:r>
          </a:p>
          <a:p>
            <a:pPr marL="0" indent="0">
              <a:buNone/>
            </a:pPr>
            <a:endParaRPr lang="en-US" altLang="ja-JP" sz="2400" cap="none" dirty="0">
              <a:solidFill>
                <a:schemeClr val="tx1">
                  <a:lumMod val="95000"/>
                </a:schemeClr>
              </a:solidFill>
              <a:effectLst/>
            </a:endParaRPr>
          </a:p>
          <a:p>
            <a:pPr marL="0" indent="0">
              <a:buNone/>
            </a:pPr>
            <a:r>
              <a:rPr lang="ja-JP" altLang="en-US" sz="2400" dirty="0">
                <a:effectLst/>
              </a:rPr>
              <a:t>構成する層の数に応じて</a:t>
            </a:r>
            <a:r>
              <a:rPr lang="en-US" altLang="ja-JP" sz="2400" dirty="0">
                <a:effectLst/>
              </a:rPr>
              <a:t>, </a:t>
            </a:r>
          </a:p>
          <a:p>
            <a:pPr marL="0" indent="0">
              <a:buNone/>
            </a:pPr>
            <a:endParaRPr lang="en-US" altLang="ja-JP" sz="2400" dirty="0">
              <a:effectLst/>
            </a:endParaRPr>
          </a:p>
          <a:p>
            <a:pPr marL="0" indent="0">
              <a:buNone/>
            </a:pPr>
            <a:r>
              <a:rPr lang="en-US" altLang="ja-JP" sz="2400" dirty="0">
                <a:effectLst/>
              </a:rPr>
              <a:t>VGG-11 </a:t>
            </a:r>
            <a:r>
              <a:rPr lang="ja-JP" altLang="en-US" sz="2400" dirty="0">
                <a:effectLst/>
              </a:rPr>
              <a:t>や </a:t>
            </a:r>
            <a:r>
              <a:rPr lang="en-US" altLang="ja-JP" sz="2400" dirty="0">
                <a:effectLst/>
              </a:rPr>
              <a:t>VGG-16 </a:t>
            </a:r>
            <a:r>
              <a:rPr lang="ja-JP" altLang="en-US" sz="2400" dirty="0">
                <a:effectLst/>
              </a:rPr>
              <a:t>などと呼ばれる</a:t>
            </a:r>
            <a:endParaRPr lang="en-US" altLang="ja-JP" sz="4000" cap="none" dirty="0">
              <a:solidFill>
                <a:schemeClr val="tx1">
                  <a:lumMod val="95000"/>
                </a:schemeClr>
              </a:solidFill>
            </a:endParaRPr>
          </a:p>
          <a:p>
            <a:endParaRPr kumimoji="1" lang="en-US" altLang="ja-JP" sz="1600" dirty="0"/>
          </a:p>
          <a:p>
            <a:endParaRPr kumimoji="1" lang="ja-JP" altLang="en-US" sz="1600" dirty="0"/>
          </a:p>
        </p:txBody>
      </p:sp>
      <p:sp>
        <p:nvSpPr>
          <p:cNvPr id="6" name="正方形/長方形 5">
            <a:extLst>
              <a:ext uri="{FF2B5EF4-FFF2-40B4-BE49-F238E27FC236}">
                <a16:creationId xmlns:a16="http://schemas.microsoft.com/office/drawing/2014/main" id="{45B77D9D-2E25-4F08-A176-9EBC9DF01AF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
        <p:nvSpPr>
          <p:cNvPr id="7" name="正方形/長方形 6">
            <a:extLst>
              <a:ext uri="{FF2B5EF4-FFF2-40B4-BE49-F238E27FC236}">
                <a16:creationId xmlns:a16="http://schemas.microsoft.com/office/drawing/2014/main" id="{1FC86619-ECEB-4FE0-9A31-A96EC8794D48}"/>
              </a:ext>
            </a:extLst>
          </p:cNvPr>
          <p:cNvSpPr/>
          <p:nvPr/>
        </p:nvSpPr>
        <p:spPr>
          <a:xfrm>
            <a:off x="7880527" y="554989"/>
            <a:ext cx="908649" cy="820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未完成</a:t>
            </a:r>
          </a:p>
        </p:txBody>
      </p:sp>
    </p:spTree>
    <p:extLst>
      <p:ext uri="{BB962C8B-B14F-4D97-AF65-F5344CB8AC3E}">
        <p14:creationId xmlns:p14="http://schemas.microsoft.com/office/powerpoint/2010/main" val="292882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4BBAD-1734-4D03-8E8A-5D3353DC5488}"/>
              </a:ext>
            </a:extLst>
          </p:cNvPr>
          <p:cNvSpPr>
            <a:spLocks noGrp="1"/>
          </p:cNvSpPr>
          <p:nvPr>
            <p:ph type="title"/>
          </p:nvPr>
        </p:nvSpPr>
        <p:spPr>
          <a:xfrm>
            <a:off x="818347" y="596018"/>
            <a:ext cx="7511473" cy="914730"/>
          </a:xfrm>
        </p:spPr>
        <p:txBody>
          <a:bodyPr>
            <a:normAutofit/>
          </a:bodyPr>
          <a:lstStyle/>
          <a:p>
            <a:r>
              <a:rPr lang="en-US" altLang="ja-JP" sz="3600" cap="none" dirty="0">
                <a:solidFill>
                  <a:schemeClr val="tx1"/>
                </a:solidFill>
              </a:rPr>
              <a:t>Residual Net</a:t>
            </a:r>
            <a:r>
              <a:rPr lang="ja-JP" altLang="en-US" sz="3600" dirty="0"/>
              <a:t> </a:t>
            </a:r>
            <a:r>
              <a:rPr lang="en-US" altLang="ja-JP" sz="3600" cap="none" dirty="0">
                <a:solidFill>
                  <a:schemeClr val="tx1"/>
                </a:solidFill>
              </a:rPr>
              <a:t>(</a:t>
            </a:r>
            <a:r>
              <a:rPr lang="en-US" altLang="ja-JP" sz="3600" cap="none" dirty="0" err="1">
                <a:solidFill>
                  <a:schemeClr val="tx1"/>
                </a:solidFill>
              </a:rPr>
              <a:t>ResNet</a:t>
            </a:r>
            <a:r>
              <a:rPr lang="en-US" altLang="ja-JP" sz="3600" cap="none" dirty="0">
                <a:solidFill>
                  <a:schemeClr val="tx1"/>
                </a:solidFill>
              </a:rPr>
              <a:t>)</a:t>
            </a:r>
            <a:endParaRPr kumimoji="1" lang="ja-JP" altLang="en-US" sz="3600" dirty="0"/>
          </a:p>
        </p:txBody>
      </p:sp>
      <p:sp>
        <p:nvSpPr>
          <p:cNvPr id="4" name="スライド番号プレースホルダー 3">
            <a:extLst>
              <a:ext uri="{FF2B5EF4-FFF2-40B4-BE49-F238E27FC236}">
                <a16:creationId xmlns:a16="http://schemas.microsoft.com/office/drawing/2014/main" id="{B24036FD-4725-482C-93E8-4339C27723B3}"/>
              </a:ext>
            </a:extLst>
          </p:cNvPr>
          <p:cNvSpPr>
            <a:spLocks noGrp="1"/>
          </p:cNvSpPr>
          <p:nvPr>
            <p:ph type="sldNum" sz="quarter" idx="12"/>
          </p:nvPr>
        </p:nvSpPr>
        <p:spPr/>
        <p:txBody>
          <a:bodyPr/>
          <a:lstStyle/>
          <a:p>
            <a:fld id="{84E5AB44-6C43-4864-84E5-D75B94A07FCF}" type="slidenum">
              <a:rPr kumimoji="1" lang="ja-JP" altLang="en-US" smtClean="0"/>
              <a:pPr/>
              <a:t>23</a:t>
            </a:fld>
            <a:endParaRPr kumimoji="1" lang="ja-JP" altLang="en-US" dirty="0"/>
          </a:p>
        </p:txBody>
      </p:sp>
      <p:sp>
        <p:nvSpPr>
          <p:cNvPr id="11" name="テキスト ボックス 10">
            <a:extLst>
              <a:ext uri="{FF2B5EF4-FFF2-40B4-BE49-F238E27FC236}">
                <a16:creationId xmlns:a16="http://schemas.microsoft.com/office/drawing/2014/main" id="{C530F742-CAC8-4545-8C3B-989F32F80248}"/>
              </a:ext>
            </a:extLst>
          </p:cNvPr>
          <p:cNvSpPr txBox="1"/>
          <p:nvPr/>
        </p:nvSpPr>
        <p:spPr>
          <a:xfrm>
            <a:off x="813315" y="1510748"/>
            <a:ext cx="7511473" cy="1938992"/>
          </a:xfrm>
          <a:prstGeom prst="rect">
            <a:avLst/>
          </a:prstGeom>
          <a:noFill/>
        </p:spPr>
        <p:txBody>
          <a:bodyPr wrap="square" rtlCol="0">
            <a:spAutoFit/>
          </a:bodyPr>
          <a:lstStyle/>
          <a:p>
            <a:r>
              <a:rPr kumimoji="1" lang="en-US" altLang="ja-JP" sz="2400" dirty="0"/>
              <a:t>Microsoft Research </a:t>
            </a:r>
            <a:r>
              <a:rPr kumimoji="1" lang="ja-JP" altLang="en-US" sz="2400" dirty="0"/>
              <a:t>が </a:t>
            </a:r>
            <a:r>
              <a:rPr kumimoji="1" lang="en-US" altLang="ja-JP" sz="2400" dirty="0"/>
              <a:t>2015 </a:t>
            </a:r>
            <a:r>
              <a:rPr kumimoji="1" lang="ja-JP" altLang="en-US" sz="2400" dirty="0"/>
              <a:t>年に考案した手法である</a:t>
            </a:r>
            <a:r>
              <a:rPr kumimoji="1" lang="en-US" altLang="ja-JP" sz="2400" dirty="0"/>
              <a:t>. </a:t>
            </a:r>
            <a:r>
              <a:rPr kumimoji="1" lang="ja-JP" altLang="en-US" sz="2400" dirty="0"/>
              <a:t>ショートカット接続機構を導入し</a:t>
            </a:r>
            <a:r>
              <a:rPr kumimoji="1" lang="en-US" altLang="ja-JP" sz="2400" dirty="0"/>
              <a:t>, </a:t>
            </a:r>
            <a:r>
              <a:rPr kumimoji="1" lang="ja-JP" altLang="en-US" sz="2400" dirty="0"/>
              <a:t>手前の層の入力を後ろの層に直接足し合わせることで</a:t>
            </a:r>
            <a:r>
              <a:rPr kumimoji="1" lang="en-US" altLang="ja-JP" sz="2400" dirty="0"/>
              <a:t>, </a:t>
            </a:r>
            <a:r>
              <a:rPr kumimoji="1" lang="ja-JP" altLang="en-US" sz="2400" dirty="0"/>
              <a:t>ある層で求める最適な出力を学習するのではなく</a:t>
            </a:r>
            <a:r>
              <a:rPr kumimoji="1" lang="en-US" altLang="ja-JP" sz="2400" dirty="0"/>
              <a:t>, </a:t>
            </a:r>
            <a:r>
              <a:rPr kumimoji="1" lang="ja-JP" altLang="en-US" sz="2400" dirty="0"/>
              <a:t>層の入力を参照した残差関数を学習し</a:t>
            </a:r>
            <a:r>
              <a:rPr kumimoji="1" lang="en-US" altLang="ja-JP" sz="2400" dirty="0"/>
              <a:t>, </a:t>
            </a:r>
            <a:r>
              <a:rPr kumimoji="1" lang="ja-JP" altLang="en-US" sz="2400" dirty="0"/>
              <a:t>勾配消失問題を解決した</a:t>
            </a:r>
            <a:r>
              <a:rPr kumimoji="1" lang="en-US" altLang="ja-JP" sz="2400" dirty="0"/>
              <a:t>.</a:t>
            </a:r>
            <a:endParaRPr kumimoji="1" lang="ja-JP" altLang="en-US" sz="2400" dirty="0"/>
          </a:p>
        </p:txBody>
      </p:sp>
      <p:pic>
        <p:nvPicPr>
          <p:cNvPr id="5" name="図 4" descr="ダイアグラム&#10;&#10;自動的に生成された説明">
            <a:extLst>
              <a:ext uri="{FF2B5EF4-FFF2-40B4-BE49-F238E27FC236}">
                <a16:creationId xmlns:a16="http://schemas.microsoft.com/office/drawing/2014/main" id="{CF9183C7-04E0-4638-B4D1-BA976E04F65C}"/>
              </a:ext>
            </a:extLst>
          </p:cNvPr>
          <p:cNvPicPr>
            <a:picLocks noChangeAspect="1"/>
          </p:cNvPicPr>
          <p:nvPr/>
        </p:nvPicPr>
        <p:blipFill rotWithShape="1">
          <a:blip r:embed="rId3">
            <a:extLst>
              <a:ext uri="{28A0092B-C50C-407E-A947-70E740481C1C}">
                <a14:useLocalDpi xmlns:a14="http://schemas.microsoft.com/office/drawing/2010/main" val="0"/>
              </a:ext>
            </a:extLst>
          </a:blip>
          <a:srcRect l="14780" r="17967"/>
          <a:stretch/>
        </p:blipFill>
        <p:spPr>
          <a:xfrm>
            <a:off x="813315" y="4053839"/>
            <a:ext cx="3106413" cy="1844675"/>
          </a:xfrm>
          <a:prstGeom prst="rect">
            <a:avLst/>
          </a:prstGeom>
        </p:spPr>
      </p:pic>
      <p:sp>
        <p:nvSpPr>
          <p:cNvPr id="8" name="正方形/長方形 7">
            <a:extLst>
              <a:ext uri="{FF2B5EF4-FFF2-40B4-BE49-F238E27FC236}">
                <a16:creationId xmlns:a16="http://schemas.microsoft.com/office/drawing/2014/main" id="{9100B2DB-629E-4745-9552-01C80926F834}"/>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
        <p:nvSpPr>
          <p:cNvPr id="9" name="正方形/長方形 8">
            <a:extLst>
              <a:ext uri="{FF2B5EF4-FFF2-40B4-BE49-F238E27FC236}">
                <a16:creationId xmlns:a16="http://schemas.microsoft.com/office/drawing/2014/main" id="{A4667783-E437-4810-888F-4499FCFB380C}"/>
              </a:ext>
            </a:extLst>
          </p:cNvPr>
          <p:cNvSpPr/>
          <p:nvPr/>
        </p:nvSpPr>
        <p:spPr>
          <a:xfrm>
            <a:off x="7880527" y="554989"/>
            <a:ext cx="908649" cy="820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未完成</a:t>
            </a:r>
          </a:p>
        </p:txBody>
      </p:sp>
    </p:spTree>
    <p:extLst>
      <p:ext uri="{BB962C8B-B14F-4D97-AF65-F5344CB8AC3E}">
        <p14:creationId xmlns:p14="http://schemas.microsoft.com/office/powerpoint/2010/main" val="4287104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solidFill>
                  <a:srgbClr val="F4B54B"/>
                </a:solidFill>
              </a:rPr>
              <a:t>基礎実験</a:t>
            </a:r>
            <a:endParaRPr lang="en-US" altLang="ja-JP" sz="2400" dirty="0">
              <a:solidFill>
                <a:srgbClr val="F4B54B"/>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24</a:t>
            </a:fld>
            <a:endParaRPr kumimoji="1" lang="ja-JP" altLang="en-US" dirty="0"/>
          </a:p>
        </p:txBody>
      </p:sp>
    </p:spTree>
    <p:extLst>
      <p:ext uri="{BB962C8B-B14F-4D97-AF65-F5344CB8AC3E}">
        <p14:creationId xmlns:p14="http://schemas.microsoft.com/office/powerpoint/2010/main" val="3330025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0" y="2029106"/>
            <a:ext cx="7429499" cy="914120"/>
          </a:xfrm>
        </p:spPr>
        <p:txBody>
          <a:bodyPr anchor="t">
            <a:normAutofit/>
          </a:bodyPr>
          <a:lstStyle/>
          <a:p>
            <a:pPr marL="0" indent="0">
              <a:buNone/>
            </a:pPr>
            <a:r>
              <a:rPr lang="en-US" altLang="ja-JP" sz="2400" cap="none" dirty="0">
                <a:effectLst>
                  <a:glow rad="38100">
                    <a:schemeClr val="bg1">
                      <a:lumMod val="50000"/>
                      <a:lumOff val="50000"/>
                      <a:alpha val="20000"/>
                    </a:schemeClr>
                  </a:glow>
                </a:effectLst>
              </a:rPr>
              <a:t>STAIR Actions </a:t>
            </a:r>
            <a:r>
              <a:rPr lang="ja-JP" altLang="en-US" sz="2400" cap="none" dirty="0">
                <a:effectLst>
                  <a:glow rad="38100">
                    <a:schemeClr val="bg1">
                      <a:lumMod val="50000"/>
                      <a:lumOff val="50000"/>
                      <a:alpha val="20000"/>
                    </a:schemeClr>
                  </a:glow>
                </a:effectLst>
              </a:rPr>
              <a:t>キャプションデータセットの内</a:t>
            </a:r>
            <a:endParaRPr lang="en-US" altLang="ja-JP" sz="2400" cap="none" dirty="0">
              <a:effectLst>
                <a:glow rad="38100">
                  <a:schemeClr val="bg1">
                    <a:lumMod val="50000"/>
                    <a:lumOff val="50000"/>
                    <a:alpha val="20000"/>
                  </a:schemeClr>
                </a:glow>
              </a:effectLst>
            </a:endParaRPr>
          </a:p>
          <a:p>
            <a:pPr marL="0" indent="0">
              <a:buNone/>
            </a:pPr>
            <a:endParaRPr lang="en-US" altLang="ja-JP" sz="2400" cap="none" dirty="0">
              <a:effectLst>
                <a:glow rad="38100">
                  <a:schemeClr val="bg1">
                    <a:lumMod val="50000"/>
                    <a:lumOff val="50000"/>
                    <a:alpha val="20000"/>
                  </a:schemeClr>
                </a:glow>
              </a:effectLst>
            </a:endParaRPr>
          </a:p>
          <a:p>
            <a:pPr marL="0" indent="0">
              <a:buNone/>
            </a:pPr>
            <a:endParaRPr lang="en-US" altLang="ja-JP" sz="2400" cap="none" dirty="0">
              <a:solidFill>
                <a:schemeClr val="tx1">
                  <a:lumMod val="95000"/>
                </a:schemeClr>
              </a:solidFill>
              <a:effectLst>
                <a:glow rad="38100">
                  <a:schemeClr val="bg1">
                    <a:lumMod val="50000"/>
                    <a:lumOff val="50000"/>
                    <a:alpha val="20000"/>
                  </a:schemeClr>
                </a:glow>
              </a:effectLst>
            </a:endParaRPr>
          </a:p>
          <a:p>
            <a:pPr marL="0" indent="0">
              <a:buNone/>
            </a:pPr>
            <a:endParaRPr lang="en-US" altLang="ja-JP" sz="2400" cap="none" dirty="0">
              <a:solidFill>
                <a:schemeClr val="tx1">
                  <a:lumMod val="95000"/>
                </a:schemeClr>
              </a:solidFill>
              <a:effectLst>
                <a:glow rad="38100">
                  <a:schemeClr val="bg1">
                    <a:lumMod val="50000"/>
                    <a:lumOff val="50000"/>
                    <a:alpha val="20000"/>
                  </a:schemeClr>
                </a:glow>
              </a:effectLst>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25</a:t>
            </a:fld>
            <a:endParaRPr kumimoji="1" lang="ja-JP" altLang="en-US"/>
          </a:p>
        </p:txBody>
      </p:sp>
      <p:sp>
        <p:nvSpPr>
          <p:cNvPr id="6" name="コンテンツ プレースホルダー 2">
            <a:extLst>
              <a:ext uri="{FF2B5EF4-FFF2-40B4-BE49-F238E27FC236}">
                <a16:creationId xmlns:a16="http://schemas.microsoft.com/office/drawing/2014/main" id="{F4D8128B-897F-41AA-957D-ED67E53F0391}"/>
              </a:ext>
            </a:extLst>
          </p:cNvPr>
          <p:cNvSpPr txBox="1">
            <a:spLocks/>
          </p:cNvSpPr>
          <p:nvPr/>
        </p:nvSpPr>
        <p:spPr>
          <a:xfrm>
            <a:off x="856060" y="2837998"/>
            <a:ext cx="7632730" cy="914120"/>
          </a:xfrm>
          <a:prstGeom prst="rect">
            <a:avLst/>
          </a:prstGeom>
          <a:ln w="28575">
            <a:solidFill>
              <a:schemeClr val="tx1"/>
            </a:solid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altLang="ja-JP" sz="2000" cap="none" dirty="0">
                <a:solidFill>
                  <a:schemeClr val="accent4">
                    <a:lumMod val="60000"/>
                    <a:lumOff val="40000"/>
                  </a:schemeClr>
                </a:solidFill>
              </a:rPr>
              <a:t>drinking</a:t>
            </a:r>
            <a:r>
              <a:rPr lang="ja-JP" altLang="en-US" sz="2000" cap="none" dirty="0"/>
              <a:t>　</a:t>
            </a:r>
            <a:r>
              <a:rPr lang="en-US" altLang="ja-JP" sz="2000" cap="none" dirty="0">
                <a:solidFill>
                  <a:schemeClr val="accent1">
                    <a:lumMod val="60000"/>
                    <a:lumOff val="40000"/>
                  </a:schemeClr>
                </a:solidFill>
              </a:rPr>
              <a:t>eating meal</a:t>
            </a:r>
            <a:r>
              <a:rPr lang="ja-JP" altLang="en-US" sz="2000" cap="none" dirty="0"/>
              <a:t>　</a:t>
            </a:r>
            <a:r>
              <a:rPr lang="en-US" altLang="ja-JP" sz="2000" cap="none" dirty="0">
                <a:solidFill>
                  <a:srgbClr val="00B0F0"/>
                </a:solidFill>
              </a:rPr>
              <a:t>washing face</a:t>
            </a:r>
            <a:r>
              <a:rPr lang="ja-JP" altLang="en-US" sz="2000" cap="none" dirty="0"/>
              <a:t>　</a:t>
            </a:r>
            <a:r>
              <a:rPr lang="en-US" altLang="ja-JP" sz="2000" cap="none" dirty="0">
                <a:solidFill>
                  <a:schemeClr val="accent3">
                    <a:lumMod val="60000"/>
                    <a:lumOff val="40000"/>
                  </a:schemeClr>
                </a:solidFill>
              </a:rPr>
              <a:t>gardening</a:t>
            </a:r>
            <a:r>
              <a:rPr lang="ja-JP" altLang="en-US" sz="2000" cap="none" dirty="0"/>
              <a:t>　</a:t>
            </a:r>
            <a:r>
              <a:rPr lang="en-US" altLang="ja-JP" sz="2000" cap="none" dirty="0">
                <a:solidFill>
                  <a:schemeClr val="accent6">
                    <a:lumMod val="60000"/>
                    <a:lumOff val="40000"/>
                  </a:schemeClr>
                </a:solidFill>
              </a:rPr>
              <a:t>fighting</a:t>
            </a:r>
          </a:p>
        </p:txBody>
      </p:sp>
      <p:sp>
        <p:nvSpPr>
          <p:cNvPr id="4" name="テキスト ボックス 3">
            <a:extLst>
              <a:ext uri="{FF2B5EF4-FFF2-40B4-BE49-F238E27FC236}">
                <a16:creationId xmlns:a16="http://schemas.microsoft.com/office/drawing/2014/main" id="{26FCD0C2-BCD8-4402-B4F8-D7A939401FFA}"/>
              </a:ext>
            </a:extLst>
          </p:cNvPr>
          <p:cNvSpPr txBox="1"/>
          <p:nvPr/>
        </p:nvSpPr>
        <p:spPr>
          <a:xfrm>
            <a:off x="856059" y="4033440"/>
            <a:ext cx="7632730" cy="830997"/>
          </a:xfrm>
          <a:prstGeom prst="rect">
            <a:avLst/>
          </a:prstGeom>
          <a:noFill/>
        </p:spPr>
        <p:txBody>
          <a:bodyPr wrap="square" rtlCol="0">
            <a:spAutoFit/>
          </a:bodyPr>
          <a:lstStyle/>
          <a:p>
            <a:r>
              <a:rPr kumimoji="1" lang="ja-JP" altLang="en-US" sz="2400" dirty="0"/>
              <a:t>のデータのみを用いた </a:t>
            </a:r>
            <a:r>
              <a:rPr kumimoji="1" lang="en-US" altLang="ja-JP" sz="2400" dirty="0"/>
              <a:t>5 </a:t>
            </a:r>
            <a:r>
              <a:rPr kumimoji="1" lang="ja-JP" altLang="en-US" sz="2400" dirty="0"/>
              <a:t>クラスの分類問題を扱う</a:t>
            </a:r>
            <a:endParaRPr kumimoji="1" lang="en-US" altLang="ja-JP" sz="2400" dirty="0"/>
          </a:p>
          <a:p>
            <a:endParaRPr kumimoji="1" lang="ja-JP" altLang="en-US" sz="2400" dirty="0"/>
          </a:p>
        </p:txBody>
      </p:sp>
      <p:sp>
        <p:nvSpPr>
          <p:cNvPr id="5" name="正方形/長方形 4">
            <a:extLst>
              <a:ext uri="{FF2B5EF4-FFF2-40B4-BE49-F238E27FC236}">
                <a16:creationId xmlns:a16="http://schemas.microsoft.com/office/drawing/2014/main" id="{09A75D42-2483-452C-8232-CD2D7C546967}"/>
              </a:ext>
            </a:extLst>
          </p:cNvPr>
          <p:cNvSpPr/>
          <p:nvPr/>
        </p:nvSpPr>
        <p:spPr>
          <a:xfrm>
            <a:off x="2734654" y="4520725"/>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Input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音声</a:t>
            </a:r>
            <a:endParaRPr kumimoji="1" lang="en-US" altLang="ja-JP" dirty="0">
              <a:solidFill>
                <a:schemeClr val="bg1">
                  <a:lumMod val="75000"/>
                  <a:lumOff val="25000"/>
                </a:schemeClr>
              </a:solidFill>
            </a:endParaRPr>
          </a:p>
          <a:p>
            <a:pPr algn="ctr"/>
            <a:r>
              <a:rPr kumimoji="1" lang="en-US" altLang="ja-JP" sz="1200" dirty="0">
                <a:solidFill>
                  <a:schemeClr val="bg1">
                    <a:lumMod val="75000"/>
                    <a:lumOff val="25000"/>
                  </a:schemeClr>
                </a:solidFill>
              </a:rPr>
              <a:t>or</a:t>
            </a:r>
          </a:p>
          <a:p>
            <a:pPr algn="ctr"/>
            <a:r>
              <a:rPr kumimoji="1" lang="ja-JP" altLang="en-US" sz="1400" b="1" dirty="0">
                <a:solidFill>
                  <a:schemeClr val="bg1">
                    <a:lumMod val="75000"/>
                    <a:lumOff val="25000"/>
                  </a:schemeClr>
                </a:solidFill>
              </a:rPr>
              <a:t>キャプション</a:t>
            </a:r>
          </a:p>
        </p:txBody>
      </p:sp>
      <p:sp>
        <p:nvSpPr>
          <p:cNvPr id="9" name="正方形/長方形 8">
            <a:extLst>
              <a:ext uri="{FF2B5EF4-FFF2-40B4-BE49-F238E27FC236}">
                <a16:creationId xmlns:a16="http://schemas.microsoft.com/office/drawing/2014/main" id="{0554629B-82C4-4535-87E0-3E783750C689}"/>
              </a:ext>
            </a:extLst>
          </p:cNvPr>
          <p:cNvSpPr/>
          <p:nvPr/>
        </p:nvSpPr>
        <p:spPr>
          <a:xfrm>
            <a:off x="5050567" y="4523677"/>
            <a:ext cx="1358781"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u="sng" dirty="0">
                <a:solidFill>
                  <a:schemeClr val="bg1">
                    <a:lumMod val="75000"/>
                    <a:lumOff val="25000"/>
                  </a:schemeClr>
                </a:solidFill>
              </a:rPr>
              <a:t>Output</a:t>
            </a:r>
          </a:p>
          <a:p>
            <a:pPr algn="ctr"/>
            <a:endParaRPr kumimoji="1" lang="en-US" altLang="ja-JP" b="1" u="sng" dirty="0">
              <a:solidFill>
                <a:schemeClr val="bg1">
                  <a:lumMod val="75000"/>
                  <a:lumOff val="25000"/>
                </a:schemeClr>
              </a:solidFill>
            </a:endParaRPr>
          </a:p>
          <a:p>
            <a:pPr algn="ctr"/>
            <a:r>
              <a:rPr kumimoji="1" lang="ja-JP" altLang="en-US" dirty="0">
                <a:solidFill>
                  <a:schemeClr val="bg1">
                    <a:lumMod val="75000"/>
                    <a:lumOff val="25000"/>
                  </a:schemeClr>
                </a:solidFill>
              </a:rPr>
              <a:t>動作ラベル</a:t>
            </a:r>
          </a:p>
        </p:txBody>
      </p:sp>
      <p:sp>
        <p:nvSpPr>
          <p:cNvPr id="11" name="テキスト ボックス 10">
            <a:extLst>
              <a:ext uri="{FF2B5EF4-FFF2-40B4-BE49-F238E27FC236}">
                <a16:creationId xmlns:a16="http://schemas.microsoft.com/office/drawing/2014/main" id="{1110D887-3433-423D-A9A7-82556339377D}"/>
              </a:ext>
            </a:extLst>
          </p:cNvPr>
          <p:cNvSpPr txBox="1"/>
          <p:nvPr/>
        </p:nvSpPr>
        <p:spPr>
          <a:xfrm>
            <a:off x="579120" y="2486025"/>
            <a:ext cx="1676400" cy="369332"/>
          </a:xfrm>
          <a:prstGeom prst="rect">
            <a:avLst/>
          </a:prstGeom>
          <a:noFill/>
        </p:spPr>
        <p:txBody>
          <a:bodyPr wrap="square">
            <a:spAutoFit/>
          </a:bodyPr>
          <a:lstStyle/>
          <a:p>
            <a:pPr algn="ctr"/>
            <a:r>
              <a:rPr kumimoji="1" lang="ja-JP" altLang="en-US" b="1" u="sng" dirty="0"/>
              <a:t>動作ラベル</a:t>
            </a:r>
            <a:endParaRPr kumimoji="1" lang="en-US" altLang="ja-JP" b="1" u="sng" dirty="0"/>
          </a:p>
        </p:txBody>
      </p:sp>
    </p:spTree>
    <p:extLst>
      <p:ext uri="{BB962C8B-B14F-4D97-AF65-F5344CB8AC3E}">
        <p14:creationId xmlns:p14="http://schemas.microsoft.com/office/powerpoint/2010/main" val="171104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solidFill>
                  <a:schemeClr val="tx1">
                    <a:lumMod val="95000"/>
                  </a:schemeClr>
                </a:solidFill>
              </a:rPr>
              <a:t>音声を入力とする動作ラベル識別</a:t>
            </a: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t>キャプションを入力とする動作ラベル識別</a:t>
            </a:r>
            <a:endParaRPr lang="en-US" altLang="ja-JP" sz="2800" dirty="0"/>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26</a:t>
            </a:fld>
            <a:endParaRPr kumimoji="1" lang="ja-JP" altLang="en-US"/>
          </a:p>
        </p:txBody>
      </p:sp>
    </p:spTree>
    <p:extLst>
      <p:ext uri="{BB962C8B-B14F-4D97-AF65-F5344CB8AC3E}">
        <p14:creationId xmlns:p14="http://schemas.microsoft.com/office/powerpoint/2010/main" val="3616356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solidFill>
                  <a:srgbClr val="F4B54B"/>
                </a:solidFill>
              </a:rPr>
              <a:t>音声を入力とする動作ラベル識別</a:t>
            </a:r>
            <a:endParaRPr lang="en-US" altLang="ja-JP" sz="2800" cap="none" dirty="0">
              <a:solidFill>
                <a:srgbClr val="F4B54B"/>
              </a:solidFill>
            </a:endParaRPr>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chemeClr val="bg1">
                    <a:lumMod val="50000"/>
                    <a:lumOff val="50000"/>
                  </a:schemeClr>
                </a:solidFill>
              </a:rPr>
              <a:t>キャプションを入力とする動作ラベル識別</a:t>
            </a:r>
            <a:endParaRPr lang="en-US" altLang="ja-JP" sz="2800" dirty="0">
              <a:solidFill>
                <a:schemeClr val="bg1">
                  <a:lumMod val="50000"/>
                  <a:lumOff val="50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27</a:t>
            </a:fld>
            <a:endParaRPr kumimoji="1" lang="ja-JP" altLang="en-US"/>
          </a:p>
        </p:txBody>
      </p:sp>
    </p:spTree>
    <p:extLst>
      <p:ext uri="{BB962C8B-B14F-4D97-AF65-F5344CB8AC3E}">
        <p14:creationId xmlns:p14="http://schemas.microsoft.com/office/powerpoint/2010/main" val="6223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28</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7266" b="752"/>
          <a:stretch/>
        </p:blipFill>
        <p:spPr>
          <a:xfrm>
            <a:off x="1151861" y="4858480"/>
            <a:ext cx="3094861" cy="1377543"/>
          </a:xfrm>
          <a:prstGeom prst="rect">
            <a:avLst/>
          </a:prstGeom>
        </p:spPr>
      </p:pic>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4"/>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4460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29</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7266" b="752"/>
          <a:stretch/>
        </p:blipFill>
        <p:spPr>
          <a:xfrm>
            <a:off x="1151861" y="4858480"/>
            <a:ext cx="3094861"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DD005BDF-0F3F-47EC-A824-E3F6FABD4C72}"/>
              </a:ext>
            </a:extLst>
          </p:cNvPr>
          <p:cNvSpPr/>
          <p:nvPr/>
        </p:nvSpPr>
        <p:spPr>
          <a:xfrm>
            <a:off x="3370517" y="4867274"/>
            <a:ext cx="876205" cy="1369307"/>
          </a:xfrm>
          <a:prstGeom prst="rect">
            <a:avLst/>
          </a:prstGeom>
          <a:solidFill>
            <a:schemeClr val="bg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347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F0CCC-21F8-420E-9F5E-D3C697F109D3}"/>
              </a:ext>
            </a:extLst>
          </p:cNvPr>
          <p:cNvSpPr>
            <a:spLocks noGrp="1"/>
          </p:cNvSpPr>
          <p:nvPr>
            <p:ph type="ctrTitle"/>
          </p:nvPr>
        </p:nvSpPr>
        <p:spPr/>
        <p:txBody>
          <a:bodyPr>
            <a:normAutofit/>
          </a:bodyPr>
          <a:lstStyle/>
          <a:p>
            <a:r>
              <a:rPr lang="ja-JP" altLang="en-US" sz="3600" dirty="0">
                <a:solidFill>
                  <a:schemeClr val="tx1"/>
                </a:solidFill>
              </a:rPr>
              <a:t>深層学習を用いた動画に対する</a:t>
            </a:r>
            <a:br>
              <a:rPr lang="en-US" altLang="ja-JP" sz="3600" dirty="0">
                <a:solidFill>
                  <a:schemeClr val="tx1"/>
                </a:solidFill>
              </a:rPr>
            </a:br>
            <a:r>
              <a:rPr lang="ja-JP" altLang="en-US" sz="3600" dirty="0">
                <a:solidFill>
                  <a:schemeClr val="tx1"/>
                </a:solidFill>
              </a:rPr>
              <a:t>音声の自動アノテーションへの展望</a:t>
            </a:r>
            <a:br>
              <a:rPr lang="en-US" altLang="ja-JP" dirty="0">
                <a:solidFill>
                  <a:schemeClr val="tx1"/>
                </a:solidFill>
              </a:rPr>
            </a:br>
            <a:endParaRPr kumimoji="1" lang="ja-JP" altLang="en-US" dirty="0">
              <a:solidFill>
                <a:schemeClr val="tx1"/>
              </a:solidFill>
            </a:endParaRPr>
          </a:p>
        </p:txBody>
      </p:sp>
      <p:sp>
        <p:nvSpPr>
          <p:cNvPr id="3" name="字幕 2">
            <a:extLst>
              <a:ext uri="{FF2B5EF4-FFF2-40B4-BE49-F238E27FC236}">
                <a16:creationId xmlns:a16="http://schemas.microsoft.com/office/drawing/2014/main" id="{767C5984-F545-49B2-8DE0-A195430DB3AC}"/>
              </a:ext>
            </a:extLst>
          </p:cNvPr>
          <p:cNvSpPr>
            <a:spLocks noGrp="1"/>
          </p:cNvSpPr>
          <p:nvPr>
            <p:ph type="subTitle" idx="1"/>
          </p:nvPr>
        </p:nvSpPr>
        <p:spPr>
          <a:xfrm>
            <a:off x="2822829" y="4492508"/>
            <a:ext cx="5506991" cy="794857"/>
          </a:xfrm>
        </p:spPr>
        <p:txBody>
          <a:bodyPr/>
          <a:lstStyle/>
          <a:p>
            <a:pPr algn="r"/>
            <a:r>
              <a:rPr kumimoji="1" lang="ja-JP" altLang="en-US" dirty="0"/>
              <a:t>ソフトウェアシステム研究グループ</a:t>
            </a:r>
            <a:endParaRPr kumimoji="1" lang="en-US" altLang="ja-JP" dirty="0"/>
          </a:p>
          <a:p>
            <a:pPr algn="r"/>
            <a:r>
              <a:rPr lang="en-US" altLang="ja-JP" dirty="0"/>
              <a:t>M1 </a:t>
            </a:r>
            <a:r>
              <a:rPr lang="ja-JP" altLang="en-US" dirty="0"/>
              <a:t>高山 裕成</a:t>
            </a:r>
            <a:endParaRPr kumimoji="1" lang="ja-JP" altLang="en-US" dirty="0"/>
          </a:p>
        </p:txBody>
      </p:sp>
      <p:sp>
        <p:nvSpPr>
          <p:cNvPr id="5" name="スライド番号プレースホルダー 4">
            <a:extLst>
              <a:ext uri="{FF2B5EF4-FFF2-40B4-BE49-F238E27FC236}">
                <a16:creationId xmlns:a16="http://schemas.microsoft.com/office/drawing/2014/main" id="{80AFC6DC-3471-4009-ADE6-D210ADFBD05B}"/>
              </a:ext>
            </a:extLst>
          </p:cNvPr>
          <p:cNvSpPr>
            <a:spLocks noGrp="1"/>
          </p:cNvSpPr>
          <p:nvPr>
            <p:ph type="sldNum" sz="quarter" idx="12"/>
          </p:nvPr>
        </p:nvSpPr>
        <p:spPr>
          <a:xfrm>
            <a:off x="7323826" y="6178260"/>
            <a:ext cx="1006859" cy="365125"/>
          </a:xfrm>
        </p:spPr>
        <p:txBody>
          <a:bodyPr/>
          <a:lstStyle/>
          <a:p>
            <a:fld id="{84E5AB44-6C43-4864-84E5-D75B94A07FCF}" type="slidenum">
              <a:rPr kumimoji="1" lang="ja-JP" altLang="en-US" sz="2400" smtClean="0"/>
              <a:t>3</a:t>
            </a:fld>
            <a:endParaRPr kumimoji="1" lang="ja-JP" altLang="en-US" sz="2400" dirty="0"/>
          </a:p>
        </p:txBody>
      </p:sp>
    </p:spTree>
    <p:extLst>
      <p:ext uri="{BB962C8B-B14F-4D97-AF65-F5344CB8AC3E}">
        <p14:creationId xmlns:p14="http://schemas.microsoft.com/office/powerpoint/2010/main" val="221828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30</a:t>
            </a:fld>
            <a:endParaRPr kumimoji="1" lang="ja-JP" altLang="en-US"/>
          </a:p>
        </p:txBody>
      </p:sp>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11" name="図 10" descr="グラフ, 折れ線グラフ&#10;&#10;自動的に生成された説明">
            <a:extLst>
              <a:ext uri="{FF2B5EF4-FFF2-40B4-BE49-F238E27FC236}">
                <a16:creationId xmlns:a16="http://schemas.microsoft.com/office/drawing/2014/main" id="{6D29DFAD-3576-4208-B1E2-B5D34BB8895D}"/>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2827266" y="3339387"/>
            <a:ext cx="1675405" cy="1377543"/>
          </a:xfrm>
          <a:prstGeom prst="rect">
            <a:avLst/>
          </a:prstGeom>
          <a:ln w="28575">
            <a:solidFill>
              <a:schemeClr val="accent6">
                <a:lumMod val="50000"/>
              </a:schemeClr>
            </a:solidFill>
          </a:ln>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24866" b="752"/>
          <a:stretch/>
        </p:blipFill>
        <p:spPr>
          <a:xfrm>
            <a:off x="1151862" y="4858480"/>
            <a:ext cx="2218656"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C255DF93-6275-4055-829C-7CD1AB9A230C}"/>
              </a:ext>
            </a:extLst>
          </p:cNvPr>
          <p:cNvSpPr/>
          <p:nvPr/>
        </p:nvSpPr>
        <p:spPr>
          <a:xfrm>
            <a:off x="3370517" y="3336865"/>
            <a:ext cx="1132152" cy="1383991"/>
          </a:xfrm>
          <a:prstGeom prst="rect">
            <a:avLst/>
          </a:prstGeom>
          <a:solidFill>
            <a:schemeClr val="bg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5339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31</a:t>
            </a:fld>
            <a:endParaRPr kumimoji="1" lang="ja-JP" altLang="en-US"/>
          </a:p>
        </p:txBody>
      </p:sp>
      <p:pic>
        <p:nvPicPr>
          <p:cNvPr id="11" name="図 10" descr="グラフ, 折れ線グラフ&#10;&#10;自動的に生成された説明">
            <a:extLst>
              <a:ext uri="{FF2B5EF4-FFF2-40B4-BE49-F238E27FC236}">
                <a16:creationId xmlns:a16="http://schemas.microsoft.com/office/drawing/2014/main" id="{6D29DFAD-3576-4208-B1E2-B5D34BB8895D}"/>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46671"/>
          <a:stretch/>
        </p:blipFill>
        <p:spPr>
          <a:xfrm>
            <a:off x="2827267" y="3339387"/>
            <a:ext cx="543252" cy="1377543"/>
          </a:xfrm>
          <a:prstGeom prst="rect">
            <a:avLst/>
          </a:prstGeom>
        </p:spPr>
      </p:pic>
      <p:pic>
        <p:nvPicPr>
          <p:cNvPr id="4" name="図 3" descr="グラフ, 折れ線グラフ&#10;&#10;自動的に生成された説明">
            <a:extLst>
              <a:ext uri="{FF2B5EF4-FFF2-40B4-BE49-F238E27FC236}">
                <a16:creationId xmlns:a16="http://schemas.microsoft.com/office/drawing/2014/main" id="{461F029C-7A82-4065-BDA0-3E33BDB896F2}"/>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0000"/>
          <a:stretch/>
        </p:blipFill>
        <p:spPr>
          <a:xfrm>
            <a:off x="1151861" y="1819314"/>
            <a:ext cx="2218660" cy="1377543"/>
          </a:xfrm>
          <a:prstGeom prst="rect">
            <a:avLst/>
          </a:prstGeom>
        </p:spPr>
      </p:pic>
      <p:pic>
        <p:nvPicPr>
          <p:cNvPr id="8" name="図 7" descr="グラフ, 折れ線グラフ&#10;&#10;自動的に生成された説明">
            <a:extLst>
              <a:ext uri="{FF2B5EF4-FFF2-40B4-BE49-F238E27FC236}">
                <a16:creationId xmlns:a16="http://schemas.microsoft.com/office/drawing/2014/main" id="{DF4C85CC-D3DF-4880-A57E-5B3267A9D24B}"/>
              </a:ext>
            </a:extLst>
          </p:cNvPr>
          <p:cNvPicPr>
            <a:picLocks noChangeAspect="1"/>
          </p:cNvPicPr>
          <p:nvPr/>
        </p:nvPicPr>
        <p:blipFill rotWithShape="1">
          <a:blip r:embed="rId3">
            <a:extLst>
              <a:ext uri="{28A0092B-C50C-407E-A947-70E740481C1C}">
                <a14:useLocalDpi xmlns:a14="http://schemas.microsoft.com/office/drawing/2010/main" val="0"/>
              </a:ext>
            </a:extLst>
          </a:blip>
          <a:srcRect l="42417" r="23929"/>
          <a:stretch/>
        </p:blipFill>
        <p:spPr>
          <a:xfrm>
            <a:off x="1151861" y="3338897"/>
            <a:ext cx="1675405" cy="1377543"/>
          </a:xfrm>
          <a:prstGeom prst="rect">
            <a:avLst/>
          </a:prstGeom>
        </p:spPr>
      </p:pic>
      <p:pic>
        <p:nvPicPr>
          <p:cNvPr id="9" name="図 8" descr="グラフ, 折れ線グラフ&#10;&#10;自動的に生成された説明">
            <a:extLst>
              <a:ext uri="{FF2B5EF4-FFF2-40B4-BE49-F238E27FC236}">
                <a16:creationId xmlns:a16="http://schemas.microsoft.com/office/drawing/2014/main" id="{672B10B1-CD85-43F3-8567-C376DEE9D7A9}"/>
              </a:ext>
            </a:extLst>
          </p:cNvPr>
          <p:cNvPicPr>
            <a:picLocks noChangeAspect="1"/>
          </p:cNvPicPr>
          <p:nvPr/>
        </p:nvPicPr>
        <p:blipFill rotWithShape="1">
          <a:blip r:embed="rId3">
            <a:extLst>
              <a:ext uri="{28A0092B-C50C-407E-A947-70E740481C1C}">
                <a14:useLocalDpi xmlns:a14="http://schemas.microsoft.com/office/drawing/2010/main" val="0"/>
              </a:ext>
            </a:extLst>
          </a:blip>
          <a:srcRect l="30567" t="-752" r="24866" b="752"/>
          <a:stretch/>
        </p:blipFill>
        <p:spPr>
          <a:xfrm>
            <a:off x="1151862" y="4858480"/>
            <a:ext cx="2218656" cy="1377543"/>
          </a:xfrm>
          <a:prstGeom prst="rect">
            <a:avLst/>
          </a:prstGeom>
        </p:spPr>
      </p:pic>
      <p:cxnSp>
        <p:nvCxnSpPr>
          <p:cNvPr id="5" name="直線コネクタ 4">
            <a:extLst>
              <a:ext uri="{FF2B5EF4-FFF2-40B4-BE49-F238E27FC236}">
                <a16:creationId xmlns:a16="http://schemas.microsoft.com/office/drawing/2014/main" id="{822ED827-ADF8-44D3-BB5A-8B1A654F9673}"/>
              </a:ext>
            </a:extLst>
          </p:cNvPr>
          <p:cNvCxnSpPr>
            <a:cxnSpLocks/>
          </p:cNvCxnSpPr>
          <p:nvPr/>
        </p:nvCxnSpPr>
        <p:spPr>
          <a:xfrm>
            <a:off x="337052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2E6DDFA-7745-4F1A-8348-686572CC5855}"/>
                  </a:ext>
                </a:extLst>
              </p:cNvPr>
              <p:cNvSpPr txBox="1"/>
              <p:nvPr/>
            </p:nvSpPr>
            <p:spPr>
              <a:xfrm>
                <a:off x="2652823" y="6233991"/>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𝑒𝑛𝑑</m:t>
                          </m:r>
                        </m:sub>
                      </m:sSub>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A2E6DDFA-7745-4F1A-8348-686572CC5855}"/>
                  </a:ext>
                </a:extLst>
              </p:cNvPr>
              <p:cNvSpPr txBox="1">
                <a:spLocks noRot="1" noChangeAspect="1" noMove="1" noResize="1" noEditPoints="1" noAdjustHandles="1" noChangeArrowheads="1" noChangeShapeType="1" noTextEdit="1"/>
              </p:cNvSpPr>
              <p:nvPr/>
            </p:nvSpPr>
            <p:spPr>
              <a:xfrm>
                <a:off x="2652823" y="6233991"/>
                <a:ext cx="1435395" cy="369332"/>
              </a:xfrm>
              <a:prstGeom prst="rect">
                <a:avLst/>
              </a:prstGeom>
              <a:blipFill>
                <a:blip r:embed="rId4"/>
                <a:stretch>
                  <a:fillRect b="-333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2FE1832-4F74-455F-BAA1-AD8780F95A5D}"/>
              </a:ext>
            </a:extLst>
          </p:cNvPr>
          <p:cNvCxnSpPr>
            <a:cxnSpLocks/>
          </p:cNvCxnSpPr>
          <p:nvPr/>
        </p:nvCxnSpPr>
        <p:spPr>
          <a:xfrm>
            <a:off x="1151861" y="1638232"/>
            <a:ext cx="0" cy="4709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4CF0776-564A-44E5-B520-645AE1767777}"/>
                  </a:ext>
                </a:extLst>
              </p:cNvPr>
              <p:cNvSpPr txBox="1"/>
              <p:nvPr/>
            </p:nvSpPr>
            <p:spPr>
              <a:xfrm>
                <a:off x="434162" y="6236543"/>
                <a:ext cx="1435395"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p:sp>
            <p:nvSpPr>
              <p:cNvPr id="13" name="テキスト ボックス 12">
                <a:extLst>
                  <a:ext uri="{FF2B5EF4-FFF2-40B4-BE49-F238E27FC236}">
                    <a16:creationId xmlns:a16="http://schemas.microsoft.com/office/drawing/2014/main" id="{A4CF0776-564A-44E5-B520-645AE1767777}"/>
                  </a:ext>
                </a:extLst>
              </p:cNvPr>
              <p:cNvSpPr txBox="1">
                <a:spLocks noRot="1" noChangeAspect="1" noMove="1" noResize="1" noEditPoints="1" noAdjustHandles="1" noChangeArrowheads="1" noChangeShapeType="1" noTextEdit="1"/>
              </p:cNvSpPr>
              <p:nvPr/>
            </p:nvSpPr>
            <p:spPr>
              <a:xfrm>
                <a:off x="434162" y="6236543"/>
                <a:ext cx="1435395" cy="369332"/>
              </a:xfrm>
              <a:prstGeom prst="rect">
                <a:avLst/>
              </a:prstGeom>
              <a:blipFill>
                <a:blip r:embed="rId5"/>
                <a:stretch>
                  <a:fillRect b="-1639"/>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E754BEA8-FDD9-406B-B1D5-F9E1971F491A}"/>
              </a:ext>
            </a:extLst>
          </p:cNvPr>
          <p:cNvSpPr/>
          <p:nvPr/>
        </p:nvSpPr>
        <p:spPr>
          <a:xfrm>
            <a:off x="3663134" y="3798631"/>
            <a:ext cx="9088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5CC16FD6-DEB8-4A30-A4E1-D184F1534BB3}"/>
              </a:ext>
            </a:extLst>
          </p:cNvPr>
          <p:cNvPicPr>
            <a:picLocks noChangeAspect="1"/>
          </p:cNvPicPr>
          <p:nvPr/>
        </p:nvPicPr>
        <p:blipFill rotWithShape="1">
          <a:blip r:embed="rId6">
            <a:extLst>
              <a:ext uri="{28A0092B-C50C-407E-A947-70E740481C1C}">
                <a14:useLocalDpi xmlns:a14="http://schemas.microsoft.com/office/drawing/2010/main" val="0"/>
              </a:ext>
            </a:extLst>
          </a:blip>
          <a:srcRect t="42388" r="31096" b="37557"/>
          <a:stretch/>
        </p:blipFill>
        <p:spPr>
          <a:xfrm>
            <a:off x="4903383" y="2049618"/>
            <a:ext cx="2128281" cy="916935"/>
          </a:xfrm>
          <a:prstGeom prst="rect">
            <a:avLst/>
          </a:prstGeom>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3CB6A926-130A-49D4-B12C-DA89B632BE11}"/>
              </a:ext>
            </a:extLst>
          </p:cNvPr>
          <p:cNvPicPr>
            <a:picLocks noChangeAspect="1"/>
          </p:cNvPicPr>
          <p:nvPr/>
        </p:nvPicPr>
        <p:blipFill rotWithShape="1">
          <a:blip r:embed="rId7">
            <a:extLst>
              <a:ext uri="{28A0092B-C50C-407E-A947-70E740481C1C}">
                <a14:useLocalDpi xmlns:a14="http://schemas.microsoft.com/office/drawing/2010/main" val="0"/>
              </a:ext>
            </a:extLst>
          </a:blip>
          <a:srcRect t="42387" r="31096" b="37558"/>
          <a:stretch/>
        </p:blipFill>
        <p:spPr>
          <a:xfrm>
            <a:off x="4903383" y="3534466"/>
            <a:ext cx="2128279" cy="916936"/>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8D8B350F-ED8E-4D07-9A93-E40369E94640}"/>
              </a:ext>
            </a:extLst>
          </p:cNvPr>
          <p:cNvPicPr>
            <a:picLocks noChangeAspect="1"/>
          </p:cNvPicPr>
          <p:nvPr/>
        </p:nvPicPr>
        <p:blipFill rotWithShape="1">
          <a:blip r:embed="rId8">
            <a:extLst>
              <a:ext uri="{28A0092B-C50C-407E-A947-70E740481C1C}">
                <a14:useLocalDpi xmlns:a14="http://schemas.microsoft.com/office/drawing/2010/main" val="0"/>
              </a:ext>
            </a:extLst>
          </a:blip>
          <a:srcRect t="42619" r="31096" b="37326"/>
          <a:stretch/>
        </p:blipFill>
        <p:spPr>
          <a:xfrm>
            <a:off x="4903383" y="5083814"/>
            <a:ext cx="2128277" cy="916936"/>
          </a:xfrm>
          <a:prstGeom prst="rect">
            <a:avLst/>
          </a:prstGeom>
        </p:spPr>
      </p:pic>
      <p:sp>
        <p:nvSpPr>
          <p:cNvPr id="21" name="テキスト ボックス 20">
            <a:extLst>
              <a:ext uri="{FF2B5EF4-FFF2-40B4-BE49-F238E27FC236}">
                <a16:creationId xmlns:a16="http://schemas.microsoft.com/office/drawing/2014/main" id="{C71927E1-317F-4504-BB86-4A97BF27D1A9}"/>
              </a:ext>
            </a:extLst>
          </p:cNvPr>
          <p:cNvSpPr txBox="1"/>
          <p:nvPr/>
        </p:nvSpPr>
        <p:spPr>
          <a:xfrm>
            <a:off x="4698940" y="1677274"/>
            <a:ext cx="2537162" cy="369332"/>
          </a:xfrm>
          <a:prstGeom prst="rect">
            <a:avLst/>
          </a:prstGeom>
          <a:noFill/>
        </p:spPr>
        <p:txBody>
          <a:bodyPr wrap="square">
            <a:spAutoFit/>
          </a:bodyPr>
          <a:lstStyle/>
          <a:p>
            <a:pPr algn="ctr"/>
            <a:r>
              <a:rPr kumimoji="1" lang="ja-JP" altLang="en-US" cap="none" dirty="0">
                <a:solidFill>
                  <a:schemeClr val="tx1"/>
                </a:solidFill>
              </a:rPr>
              <a:t>メルスペクトログラム</a:t>
            </a:r>
            <a:endParaRPr lang="ja-JP" altLang="en-US" dirty="0"/>
          </a:p>
        </p:txBody>
      </p:sp>
    </p:spTree>
    <p:extLst>
      <p:ext uri="{BB962C8B-B14F-4D97-AF65-F5344CB8AC3E}">
        <p14:creationId xmlns:p14="http://schemas.microsoft.com/office/powerpoint/2010/main" val="304374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データ拡張 </a:t>
            </a:r>
            <a:r>
              <a:rPr lang="en-US" altLang="ja-JP" sz="4050" dirty="0"/>
              <a:t>/ </a:t>
            </a:r>
            <a:r>
              <a:rPr lang="ja-JP" altLang="en-US" sz="4050" dirty="0"/>
              <a:t>整形</a:t>
            </a:r>
            <a:endParaRPr lang="ja-JP" altLang="en-US" sz="4050" cap="none" dirty="0">
              <a:solidFill>
                <a:schemeClr val="tx1"/>
              </a:solidFill>
            </a:endParaRPr>
          </a:p>
        </p:txBody>
      </p:sp>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32</a:t>
            </a:fld>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5CC16FD6-DEB8-4A30-A4E1-D184F1534BB3}"/>
              </a:ext>
            </a:extLst>
          </p:cNvPr>
          <p:cNvPicPr>
            <a:picLocks noChangeAspect="1"/>
          </p:cNvPicPr>
          <p:nvPr/>
        </p:nvPicPr>
        <p:blipFill rotWithShape="1">
          <a:blip r:embed="rId3">
            <a:extLst>
              <a:ext uri="{28A0092B-C50C-407E-A947-70E740481C1C}">
                <a14:useLocalDpi xmlns:a14="http://schemas.microsoft.com/office/drawing/2010/main" val="0"/>
              </a:ext>
            </a:extLst>
          </a:blip>
          <a:srcRect t="42388" r="31096" b="37557"/>
          <a:stretch/>
        </p:blipFill>
        <p:spPr>
          <a:xfrm>
            <a:off x="856062" y="2049618"/>
            <a:ext cx="1546898" cy="916935"/>
          </a:xfrm>
          <a:prstGeom prst="rect">
            <a:avLst/>
          </a:prstGeom>
        </p:spPr>
      </p:pic>
      <p:pic>
        <p:nvPicPr>
          <p:cNvPr id="19" name="図 18" descr="グラフィカル ユーザー インターフェイス が含まれている画像&#10;&#10;自動的に生成された説明">
            <a:extLst>
              <a:ext uri="{FF2B5EF4-FFF2-40B4-BE49-F238E27FC236}">
                <a16:creationId xmlns:a16="http://schemas.microsoft.com/office/drawing/2014/main" id="{3CB6A926-130A-49D4-B12C-DA89B632BE11}"/>
              </a:ext>
            </a:extLst>
          </p:cNvPr>
          <p:cNvPicPr>
            <a:picLocks noChangeAspect="1"/>
          </p:cNvPicPr>
          <p:nvPr/>
        </p:nvPicPr>
        <p:blipFill rotWithShape="1">
          <a:blip r:embed="rId4">
            <a:extLst>
              <a:ext uri="{28A0092B-C50C-407E-A947-70E740481C1C}">
                <a14:useLocalDpi xmlns:a14="http://schemas.microsoft.com/office/drawing/2010/main" val="0"/>
              </a:ext>
            </a:extLst>
          </a:blip>
          <a:srcRect t="42387" r="31096" b="37558"/>
          <a:stretch/>
        </p:blipFill>
        <p:spPr>
          <a:xfrm>
            <a:off x="856061" y="3534466"/>
            <a:ext cx="1546897" cy="916936"/>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8D8B350F-ED8E-4D07-9A93-E40369E94640}"/>
              </a:ext>
            </a:extLst>
          </p:cNvPr>
          <p:cNvPicPr>
            <a:picLocks noChangeAspect="1"/>
          </p:cNvPicPr>
          <p:nvPr/>
        </p:nvPicPr>
        <p:blipFill rotWithShape="1">
          <a:blip r:embed="rId5">
            <a:extLst>
              <a:ext uri="{28A0092B-C50C-407E-A947-70E740481C1C}">
                <a14:useLocalDpi xmlns:a14="http://schemas.microsoft.com/office/drawing/2010/main" val="0"/>
              </a:ext>
            </a:extLst>
          </a:blip>
          <a:srcRect t="42619" r="31096" b="37326"/>
          <a:stretch/>
        </p:blipFill>
        <p:spPr>
          <a:xfrm>
            <a:off x="856062" y="5083814"/>
            <a:ext cx="1546896" cy="916936"/>
          </a:xfrm>
          <a:prstGeom prst="rect">
            <a:avLst/>
          </a:prstGeom>
        </p:spPr>
      </p:pic>
      <p:sp>
        <p:nvSpPr>
          <p:cNvPr id="18" name="矢印: 右 17">
            <a:extLst>
              <a:ext uri="{FF2B5EF4-FFF2-40B4-BE49-F238E27FC236}">
                <a16:creationId xmlns:a16="http://schemas.microsoft.com/office/drawing/2014/main" id="{66A4058B-F153-4ACF-B24D-DBE4B9BCB557}"/>
              </a:ext>
            </a:extLst>
          </p:cNvPr>
          <p:cNvSpPr/>
          <p:nvPr/>
        </p:nvSpPr>
        <p:spPr>
          <a:xfrm>
            <a:off x="2560814" y="227948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56F0AEBB-4709-4AEB-97F3-A8CE8F836685}"/>
              </a:ext>
            </a:extLst>
          </p:cNvPr>
          <p:cNvGrpSpPr/>
          <p:nvPr/>
        </p:nvGrpSpPr>
        <p:grpSpPr>
          <a:xfrm>
            <a:off x="3098909" y="2049617"/>
            <a:ext cx="1546899" cy="916935"/>
            <a:chOff x="5304956" y="2147402"/>
            <a:chExt cx="2128281" cy="916935"/>
          </a:xfrm>
        </p:grpSpPr>
        <p:pic>
          <p:nvPicPr>
            <p:cNvPr id="23" name="図 22" descr="グラフィカル ユーザー インターフェイス が含まれている画像&#10;&#10;自動的に生成された説明">
              <a:extLst>
                <a:ext uri="{FF2B5EF4-FFF2-40B4-BE49-F238E27FC236}">
                  <a16:creationId xmlns:a16="http://schemas.microsoft.com/office/drawing/2014/main" id="{CF72C25A-8908-49C5-8928-4B26EB69DE9B}"/>
                </a:ext>
              </a:extLst>
            </p:cNvPr>
            <p:cNvPicPr>
              <a:picLocks noChangeAspect="1"/>
            </p:cNvPicPr>
            <p:nvPr/>
          </p:nvPicPr>
          <p:blipFill rotWithShape="1">
            <a:blip r:embed="rId3">
              <a:extLst>
                <a:ext uri="{28A0092B-C50C-407E-A947-70E740481C1C}">
                  <a14:useLocalDpi xmlns:a14="http://schemas.microsoft.com/office/drawing/2010/main" val="0"/>
                </a:ext>
              </a:extLst>
            </a:blip>
            <a:srcRect t="42388" r="31096" b="37557"/>
            <a:stretch/>
          </p:blipFill>
          <p:spPr>
            <a:xfrm>
              <a:off x="5304956" y="2147402"/>
              <a:ext cx="2128281" cy="916935"/>
            </a:xfrm>
            <a:prstGeom prst="rect">
              <a:avLst/>
            </a:prstGeom>
          </p:spPr>
        </p:pic>
        <p:cxnSp>
          <p:nvCxnSpPr>
            <p:cNvPr id="35" name="直線コネクタ 34">
              <a:extLst>
                <a:ext uri="{FF2B5EF4-FFF2-40B4-BE49-F238E27FC236}">
                  <a16:creationId xmlns:a16="http://schemas.microsoft.com/office/drawing/2014/main" id="{C43E5EB0-3D46-4A78-A16F-ECC66B3DA128}"/>
                </a:ext>
              </a:extLst>
            </p:cNvPr>
            <p:cNvCxnSpPr>
              <a:cxnSpLocks/>
            </p:cNvCxnSpPr>
            <p:nvPr/>
          </p:nvCxnSpPr>
          <p:spPr>
            <a:xfrm>
              <a:off x="5551404" y="2668227"/>
              <a:ext cx="1881833"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697FB49-A96D-40C5-808B-3A2014B9DBD5}"/>
                </a:ext>
              </a:extLst>
            </p:cNvPr>
            <p:cNvCxnSpPr>
              <a:cxnSpLocks/>
            </p:cNvCxnSpPr>
            <p:nvPr/>
          </p:nvCxnSpPr>
          <p:spPr>
            <a:xfrm flipH="1">
              <a:off x="6089499" y="2236437"/>
              <a:ext cx="1" cy="5432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E6BAF6B-E81F-482E-87EB-436B20B247E5}"/>
                </a:ext>
              </a:extLst>
            </p:cNvPr>
            <p:cNvCxnSpPr>
              <a:cxnSpLocks/>
            </p:cNvCxnSpPr>
            <p:nvPr/>
          </p:nvCxnSpPr>
          <p:spPr>
            <a:xfrm flipH="1">
              <a:off x="6259473" y="2236437"/>
              <a:ext cx="1" cy="5432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22E7A3C-8577-4C11-B871-A38CDF20CE05}"/>
              </a:ext>
            </a:extLst>
          </p:cNvPr>
          <p:cNvSpPr txBox="1"/>
          <p:nvPr/>
        </p:nvSpPr>
        <p:spPr>
          <a:xfrm>
            <a:off x="484804" y="1680285"/>
            <a:ext cx="1435395" cy="369332"/>
          </a:xfrm>
          <a:prstGeom prst="rect">
            <a:avLst/>
          </a:prstGeom>
          <a:noFill/>
        </p:spPr>
        <p:txBody>
          <a:bodyPr wrap="square" rtlCol="0">
            <a:spAutoFit/>
          </a:bodyPr>
          <a:lstStyle/>
          <a:p>
            <a:pPr/>
            <a:r>
              <a:rPr kumimoji="1" lang="en-US" altLang="ja-JP" dirty="0"/>
              <a:t>train</a:t>
            </a:r>
            <a:endParaRPr kumimoji="1" lang="ja-JP" altLang="en-US" dirty="0"/>
          </a:p>
        </p:txBody>
      </p:sp>
      <p:sp>
        <p:nvSpPr>
          <p:cNvPr id="28" name="テキスト ボックス 27">
            <a:extLst>
              <a:ext uri="{FF2B5EF4-FFF2-40B4-BE49-F238E27FC236}">
                <a16:creationId xmlns:a16="http://schemas.microsoft.com/office/drawing/2014/main" id="{3A347CA0-FAD4-4CFC-AEAF-0F32A8F1BB8A}"/>
              </a:ext>
            </a:extLst>
          </p:cNvPr>
          <p:cNvSpPr txBox="1"/>
          <p:nvPr/>
        </p:nvSpPr>
        <p:spPr>
          <a:xfrm>
            <a:off x="484804" y="3165134"/>
            <a:ext cx="2050886" cy="369332"/>
          </a:xfrm>
          <a:prstGeom prst="rect">
            <a:avLst/>
          </a:prstGeom>
          <a:noFill/>
        </p:spPr>
        <p:txBody>
          <a:bodyPr wrap="square" rtlCol="0">
            <a:spAutoFit/>
          </a:bodyPr>
          <a:lstStyle/>
          <a:p>
            <a:pPr/>
            <a:r>
              <a:rPr kumimoji="1" lang="en-US" altLang="ja-JP" dirty="0"/>
              <a:t>validation</a:t>
            </a:r>
            <a:endParaRPr kumimoji="1" lang="ja-JP" altLang="en-US" dirty="0"/>
          </a:p>
        </p:txBody>
      </p:sp>
      <p:sp>
        <p:nvSpPr>
          <p:cNvPr id="29" name="矢印: 右 28">
            <a:extLst>
              <a:ext uri="{FF2B5EF4-FFF2-40B4-BE49-F238E27FC236}">
                <a16:creationId xmlns:a16="http://schemas.microsoft.com/office/drawing/2014/main" id="{9035EE29-E10A-400E-B15D-3184BAE093D0}"/>
              </a:ext>
            </a:extLst>
          </p:cNvPr>
          <p:cNvSpPr/>
          <p:nvPr/>
        </p:nvSpPr>
        <p:spPr>
          <a:xfrm>
            <a:off x="4806657" y="227948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7231EE4-330C-4800-9CD4-52271555EE9D}"/>
              </a:ext>
            </a:extLst>
          </p:cNvPr>
          <p:cNvSpPr txBox="1"/>
          <p:nvPr/>
        </p:nvSpPr>
        <p:spPr>
          <a:xfrm>
            <a:off x="484804" y="4709526"/>
            <a:ext cx="1435395" cy="369332"/>
          </a:xfrm>
          <a:prstGeom prst="rect">
            <a:avLst/>
          </a:prstGeom>
          <a:noFill/>
        </p:spPr>
        <p:txBody>
          <a:bodyPr wrap="square" rtlCol="0">
            <a:spAutoFit/>
          </a:bodyPr>
          <a:lstStyle/>
          <a:p>
            <a:pPr/>
            <a:r>
              <a:rPr kumimoji="1" lang="en-US" altLang="ja-JP" dirty="0"/>
              <a:t>test</a:t>
            </a:r>
            <a:endParaRPr kumimoji="1" lang="ja-JP" altLang="en-US" dirty="0"/>
          </a:p>
        </p:txBody>
      </p:sp>
      <p:pic>
        <p:nvPicPr>
          <p:cNvPr id="33" name="図 32" descr="グラフィカル ユーザー インターフェイス が含まれている画像&#10;&#10;自動的に生成された説明">
            <a:extLst>
              <a:ext uri="{FF2B5EF4-FFF2-40B4-BE49-F238E27FC236}">
                <a16:creationId xmlns:a16="http://schemas.microsoft.com/office/drawing/2014/main" id="{FDF064B8-042D-420B-91CF-EB17A0FF87B4}"/>
              </a:ext>
            </a:extLst>
          </p:cNvPr>
          <p:cNvPicPr>
            <a:picLocks noChangeAspect="1"/>
          </p:cNvPicPr>
          <p:nvPr/>
        </p:nvPicPr>
        <p:blipFill rotWithShape="1">
          <a:blip r:embed="rId4">
            <a:extLst>
              <a:ext uri="{28A0092B-C50C-407E-A947-70E740481C1C}">
                <a14:useLocalDpi xmlns:a14="http://schemas.microsoft.com/office/drawing/2010/main" val="0"/>
              </a:ext>
            </a:extLst>
          </a:blip>
          <a:srcRect l="8325" t="44462" r="75213" b="44416"/>
          <a:stretch/>
        </p:blipFill>
        <p:spPr>
          <a:xfrm>
            <a:off x="5341756" y="3485334"/>
            <a:ext cx="1015200" cy="101520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F028944-72D1-4D70-AA00-B93F28165BD4}"/>
              </a:ext>
            </a:extLst>
          </p:cNvPr>
          <p:cNvPicPr>
            <a:picLocks noChangeAspect="1"/>
          </p:cNvPicPr>
          <p:nvPr/>
        </p:nvPicPr>
        <p:blipFill rotWithShape="1">
          <a:blip r:embed="rId6">
            <a:extLst>
              <a:ext uri="{28A0092B-C50C-407E-A947-70E740481C1C}">
                <a14:useLocalDpi xmlns:a14="http://schemas.microsoft.com/office/drawing/2010/main" val="0"/>
              </a:ext>
            </a:extLst>
          </a:blip>
          <a:srcRect l="12950" t="9436" r="1705" b="31303"/>
          <a:stretch/>
        </p:blipFill>
        <p:spPr>
          <a:xfrm>
            <a:off x="5340432" y="2000484"/>
            <a:ext cx="1015200" cy="1015200"/>
          </a:xfrm>
          <a:prstGeom prst="rect">
            <a:avLst/>
          </a:prstGeom>
        </p:spPr>
      </p:pic>
      <p:pic>
        <p:nvPicPr>
          <p:cNvPr id="47" name="図 46" descr="テーブル が含まれている画像&#10;&#10;自動的に生成された説明">
            <a:extLst>
              <a:ext uri="{FF2B5EF4-FFF2-40B4-BE49-F238E27FC236}">
                <a16:creationId xmlns:a16="http://schemas.microsoft.com/office/drawing/2014/main" id="{536BC5D5-6CB7-4333-AEB2-938567EC1835}"/>
              </a:ext>
            </a:extLst>
          </p:cNvPr>
          <p:cNvPicPr>
            <a:picLocks noChangeAspect="1"/>
          </p:cNvPicPr>
          <p:nvPr/>
        </p:nvPicPr>
        <p:blipFill rotWithShape="1">
          <a:blip r:embed="rId5">
            <a:extLst>
              <a:ext uri="{28A0092B-C50C-407E-A947-70E740481C1C}">
                <a14:useLocalDpi xmlns:a14="http://schemas.microsoft.com/office/drawing/2010/main" val="0"/>
              </a:ext>
            </a:extLst>
          </a:blip>
          <a:srcRect l="9867" t="44003" r="32960" b="43892"/>
          <a:stretch/>
        </p:blipFill>
        <p:spPr>
          <a:xfrm>
            <a:off x="5341756" y="5035344"/>
            <a:ext cx="1013876" cy="1013876"/>
          </a:xfrm>
          <a:prstGeom prst="rect">
            <a:avLst/>
          </a:prstGeom>
        </p:spPr>
      </p:pic>
      <p:sp>
        <p:nvSpPr>
          <p:cNvPr id="48" name="矢印: 右 47">
            <a:extLst>
              <a:ext uri="{FF2B5EF4-FFF2-40B4-BE49-F238E27FC236}">
                <a16:creationId xmlns:a16="http://schemas.microsoft.com/office/drawing/2014/main" id="{9BB1532D-3429-4FEF-8433-75AE6E4E5F06}"/>
              </a:ext>
            </a:extLst>
          </p:cNvPr>
          <p:cNvSpPr/>
          <p:nvPr/>
        </p:nvSpPr>
        <p:spPr>
          <a:xfrm>
            <a:off x="4753999" y="3764334"/>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右 48">
            <a:extLst>
              <a:ext uri="{FF2B5EF4-FFF2-40B4-BE49-F238E27FC236}">
                <a16:creationId xmlns:a16="http://schemas.microsoft.com/office/drawing/2014/main" id="{55D6DAA6-91AB-4256-8D3D-818A2D092846}"/>
              </a:ext>
            </a:extLst>
          </p:cNvPr>
          <p:cNvSpPr/>
          <p:nvPr/>
        </p:nvSpPr>
        <p:spPr>
          <a:xfrm>
            <a:off x="4753999" y="5313682"/>
            <a:ext cx="42680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B9F617CB-0829-4C09-952A-164CF08333DA}"/>
              </a:ext>
            </a:extLst>
          </p:cNvPr>
          <p:cNvSpPr txBox="1"/>
          <p:nvPr/>
        </p:nvSpPr>
        <p:spPr>
          <a:xfrm>
            <a:off x="2874261" y="1677274"/>
            <a:ext cx="1996194" cy="307777"/>
          </a:xfrm>
          <a:prstGeom prst="rect">
            <a:avLst/>
          </a:prstGeom>
          <a:noFill/>
        </p:spPr>
        <p:txBody>
          <a:bodyPr wrap="square">
            <a:spAutoFit/>
          </a:bodyPr>
          <a:lstStyle/>
          <a:p>
            <a:pPr algn="ctr"/>
            <a:r>
              <a:rPr kumimoji="1" lang="en-US" altLang="ja-JP" sz="1400" cap="none" dirty="0" err="1">
                <a:solidFill>
                  <a:schemeClr val="tx1"/>
                </a:solidFill>
              </a:rPr>
              <a:t>SpecAugment</a:t>
            </a:r>
            <a:endParaRPr lang="ja-JP" altLang="en-US" sz="1400" dirty="0"/>
          </a:p>
        </p:txBody>
      </p:sp>
      <mc:AlternateContent xmlns:mc="http://schemas.openxmlformats.org/markup-compatibility/2006">
        <mc:Choice xmlns:a14="http://schemas.microsoft.com/office/drawing/2010/main" Requires="a14">
          <p:sp>
            <p:nvSpPr>
              <p:cNvPr id="51" name="正方形/長方形 50">
                <a:extLst>
                  <a:ext uri="{FF2B5EF4-FFF2-40B4-BE49-F238E27FC236}">
                    <a16:creationId xmlns:a16="http://schemas.microsoft.com/office/drawing/2014/main" id="{8FFA008A-029B-4C9C-AED3-B9631C485823}"/>
                  </a:ext>
                </a:extLst>
              </p:cNvPr>
              <p:cNvSpPr/>
              <p:nvPr/>
            </p:nvSpPr>
            <p:spPr>
              <a:xfrm>
                <a:off x="6608311" y="3252921"/>
                <a:ext cx="1994048" cy="1480025"/>
              </a:xfrm>
              <a:prstGeom prst="rect">
                <a:avLst/>
              </a:prstGeom>
              <a:solidFill>
                <a:schemeClr val="tx2">
                  <a:lumMod val="90000"/>
                  <a:alpha val="66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u="sng" dirty="0">
                    <a:solidFill>
                      <a:schemeClr val="bg1">
                        <a:lumMod val="75000"/>
                        <a:lumOff val="25000"/>
                      </a:schemeClr>
                    </a:solidFill>
                  </a:rPr>
                  <a:t>入力次元</a:t>
                </a:r>
                <a:endParaRPr kumimoji="1" lang="en-US" altLang="ja-JP" b="1" u="sng" dirty="0">
                  <a:solidFill>
                    <a:schemeClr val="bg1">
                      <a:lumMod val="75000"/>
                      <a:lumOff val="25000"/>
                    </a:schemeClr>
                  </a:solidFill>
                </a:endParaRPr>
              </a:p>
              <a:p>
                <a:pPr algn="ctr"/>
                <a:endParaRPr kumimoji="1" lang="en-US" altLang="ja-JP" b="1" u="sng" dirty="0">
                  <a:solidFill>
                    <a:schemeClr val="bg1">
                      <a:lumMod val="75000"/>
                      <a:lumOff val="25000"/>
                    </a:schemeClr>
                  </a:solidFill>
                </a:endParaRPr>
              </a:p>
              <a:p>
                <a:pPr algn="ctr"/>
                <a14:m>
                  <m:oMathPara xmlns:m="http://schemas.openxmlformats.org/officeDocument/2006/math">
                    <m:oMathParaPr>
                      <m:jc m:val="centerGroup"/>
                    </m:oMathParaPr>
                    <m:oMath xmlns:m="http://schemas.openxmlformats.org/officeDocument/2006/math">
                      <m:r>
                        <a:rPr kumimoji="1" lang="en-US" altLang="ja-JP" b="1" i="0" smtClean="0">
                          <a:solidFill>
                            <a:schemeClr val="bg1">
                              <a:lumMod val="75000"/>
                              <a:lumOff val="25000"/>
                            </a:schemeClr>
                          </a:solidFill>
                          <a:latin typeface="Cambria Math" panose="02040503050406030204" pitchFamily="18" charset="0"/>
                        </a:rPr>
                        <m:t>(</m:t>
                      </m:r>
                      <m:r>
                        <a:rPr kumimoji="1" lang="en-US" altLang="ja-JP" b="0" i="0" smtClean="0">
                          <a:solidFill>
                            <a:schemeClr val="bg1">
                              <a:lumMod val="75000"/>
                              <a:lumOff val="25000"/>
                            </a:schemeClr>
                          </a:solidFill>
                          <a:latin typeface="Cambria Math" panose="02040503050406030204" pitchFamily="18" charset="0"/>
                        </a:rPr>
                        <m:t>2 </m:t>
                      </m:r>
                      <m:r>
                        <a:rPr kumimoji="1" lang="en-US" altLang="ja-JP" b="0" i="1" smtClean="0">
                          <a:solidFill>
                            <a:schemeClr val="bg1">
                              <a:lumMod val="75000"/>
                              <a:lumOff val="25000"/>
                            </a:schemeClr>
                          </a:solidFill>
                          <a:latin typeface="Cambria Math" panose="02040503050406030204" pitchFamily="18" charset="0"/>
                          <a:ea typeface="Cambria Math" panose="02040503050406030204" pitchFamily="18" charset="0"/>
                        </a:rPr>
                        <m:t>×128 ×128)</m:t>
                      </m:r>
                    </m:oMath>
                  </m:oMathPara>
                </a14:m>
                <a:endParaRPr kumimoji="1" lang="en-US" altLang="ja-JP" dirty="0">
                  <a:solidFill>
                    <a:schemeClr val="bg1">
                      <a:lumMod val="75000"/>
                      <a:lumOff val="25000"/>
                    </a:schemeClr>
                  </a:solidFill>
                </a:endParaRPr>
              </a:p>
            </p:txBody>
          </p:sp>
        </mc:Choice>
        <mc:Fallback>
          <p:sp>
            <p:nvSpPr>
              <p:cNvPr id="51" name="正方形/長方形 50">
                <a:extLst>
                  <a:ext uri="{FF2B5EF4-FFF2-40B4-BE49-F238E27FC236}">
                    <a16:creationId xmlns:a16="http://schemas.microsoft.com/office/drawing/2014/main" id="{8FFA008A-029B-4C9C-AED3-B9631C485823}"/>
                  </a:ext>
                </a:extLst>
              </p:cNvPr>
              <p:cNvSpPr>
                <a:spLocks noRot="1" noChangeAspect="1" noMove="1" noResize="1" noEditPoints="1" noAdjustHandles="1" noChangeArrowheads="1" noChangeShapeType="1" noTextEdit="1"/>
              </p:cNvSpPr>
              <p:nvPr/>
            </p:nvSpPr>
            <p:spPr>
              <a:xfrm>
                <a:off x="6608311" y="3252921"/>
                <a:ext cx="1994048" cy="1480025"/>
              </a:xfrm>
              <a:prstGeom prst="rect">
                <a:avLst/>
              </a:prstGeom>
              <a:blipFill>
                <a:blip r:embed="rId7"/>
                <a:stretch>
                  <a:fillRect t="-2857"/>
                </a:stretch>
              </a:blipFill>
              <a:ln>
                <a:solidFill>
                  <a:schemeClr val="bg1">
                    <a:lumMod val="85000"/>
                    <a:lumOff val="15000"/>
                  </a:schemeClr>
                </a:solidFill>
              </a:ln>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372706B-72CD-47C1-9DD4-EEC0F7BA2EE1}"/>
              </a:ext>
            </a:extLst>
          </p:cNvPr>
          <p:cNvSpPr txBox="1"/>
          <p:nvPr/>
        </p:nvSpPr>
        <p:spPr>
          <a:xfrm>
            <a:off x="4849935" y="1681255"/>
            <a:ext cx="1996194" cy="307777"/>
          </a:xfrm>
          <a:prstGeom prst="rect">
            <a:avLst/>
          </a:prstGeom>
          <a:noFill/>
        </p:spPr>
        <p:txBody>
          <a:bodyPr wrap="square">
            <a:spAutoFit/>
          </a:bodyPr>
          <a:lstStyle/>
          <a:p>
            <a:pPr algn="ctr"/>
            <a:r>
              <a:rPr kumimoji="1" lang="en-US" altLang="ja-JP" sz="1400" cap="none" dirty="0">
                <a:solidFill>
                  <a:schemeClr val="tx1"/>
                </a:solidFill>
              </a:rPr>
              <a:t>Resize</a:t>
            </a:r>
            <a:endParaRPr lang="ja-JP" altLang="en-US" sz="1400" dirty="0"/>
          </a:p>
        </p:txBody>
      </p:sp>
      <p:sp>
        <p:nvSpPr>
          <p:cNvPr id="34" name="中かっこ 33">
            <a:extLst>
              <a:ext uri="{FF2B5EF4-FFF2-40B4-BE49-F238E27FC236}">
                <a16:creationId xmlns:a16="http://schemas.microsoft.com/office/drawing/2014/main" id="{7BE0D4CD-F261-4E41-A862-936B02C8E412}"/>
              </a:ext>
            </a:extLst>
          </p:cNvPr>
          <p:cNvSpPr/>
          <p:nvPr/>
        </p:nvSpPr>
        <p:spPr>
          <a:xfrm>
            <a:off x="2730493" y="1868364"/>
            <a:ext cx="2278050" cy="1275570"/>
          </a:xfrm>
          <a:prstGeom prst="bracePair">
            <a:avLst/>
          </a:prstGeom>
          <a:ln w="28575">
            <a:solidFill>
              <a:srgbClr val="E05073">
                <a:alpha val="69804"/>
              </a:srgb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cxnSp>
        <p:nvCxnSpPr>
          <p:cNvPr id="54" name="コネクタ: カギ線 53">
            <a:extLst>
              <a:ext uri="{FF2B5EF4-FFF2-40B4-BE49-F238E27FC236}">
                <a16:creationId xmlns:a16="http://schemas.microsoft.com/office/drawing/2014/main" id="{E6CA92D4-D7AA-40CE-BC74-3EDF65477125}"/>
              </a:ext>
            </a:extLst>
          </p:cNvPr>
          <p:cNvCxnSpPr>
            <a:cxnSpLocks/>
          </p:cNvCxnSpPr>
          <p:nvPr/>
        </p:nvCxnSpPr>
        <p:spPr>
          <a:xfrm rot="16200000" flipH="1">
            <a:off x="6792705" y="4153037"/>
            <a:ext cx="351788" cy="244941"/>
          </a:xfrm>
          <a:prstGeom prst="bentConnector3">
            <a:avLst>
              <a:gd name="adj1" fmla="val 99098"/>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3A0C8C6-5498-4632-BC2B-D11929CAA62F}"/>
              </a:ext>
            </a:extLst>
          </p:cNvPr>
          <p:cNvSpPr txBox="1"/>
          <p:nvPr/>
        </p:nvSpPr>
        <p:spPr>
          <a:xfrm>
            <a:off x="6739414" y="4297513"/>
            <a:ext cx="1996194" cy="338554"/>
          </a:xfrm>
          <a:prstGeom prst="rect">
            <a:avLst/>
          </a:prstGeom>
          <a:noFill/>
        </p:spPr>
        <p:txBody>
          <a:bodyPr wrap="square">
            <a:spAutoFit/>
          </a:bodyPr>
          <a:lstStyle/>
          <a:p>
            <a:pPr algn="ctr"/>
            <a:r>
              <a:rPr kumimoji="1" lang="ja-JP" altLang="en-US" sz="1600" dirty="0">
                <a:solidFill>
                  <a:schemeClr val="bg1">
                    <a:lumMod val="75000"/>
                    <a:lumOff val="25000"/>
                  </a:schemeClr>
                </a:solidFill>
              </a:rPr>
              <a:t>ステレオ </a:t>
            </a:r>
            <a:r>
              <a:rPr kumimoji="1" lang="en-US" altLang="ja-JP" sz="1600" dirty="0">
                <a:solidFill>
                  <a:schemeClr val="bg1">
                    <a:lumMod val="75000"/>
                    <a:lumOff val="25000"/>
                  </a:schemeClr>
                </a:solidFill>
              </a:rPr>
              <a:t>(L, R)</a:t>
            </a:r>
            <a:endParaRPr lang="ja-JP" altLang="en-US" sz="1600" dirty="0">
              <a:solidFill>
                <a:schemeClr val="bg1">
                  <a:lumMod val="75000"/>
                  <a:lumOff val="25000"/>
                </a:schemeClr>
              </a:solidFill>
            </a:endParaRPr>
          </a:p>
        </p:txBody>
      </p:sp>
    </p:spTree>
    <p:extLst>
      <p:ext uri="{BB962C8B-B14F-4D97-AF65-F5344CB8AC3E}">
        <p14:creationId xmlns:p14="http://schemas.microsoft.com/office/powerpoint/2010/main" val="1002041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200" dirty="0">
                <a:solidFill>
                  <a:schemeClr val="tx1">
                    <a:lumMod val="95000"/>
                  </a:schemeClr>
                </a:solidFill>
              </a:rPr>
              <a:t>音声を入力とする動作ラベル識別</a:t>
            </a:r>
            <a:endParaRPr lang="ja-JP" altLang="en-US" sz="3200" cap="none" dirty="0">
              <a:solidFill>
                <a:schemeClr val="tx1"/>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33</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0" y="1732113"/>
            <a:ext cx="6810013" cy="3231654"/>
          </a:xfrm>
          <a:prstGeom prst="rect">
            <a:avLst/>
          </a:prstGeom>
          <a:noFill/>
        </p:spPr>
        <p:txBody>
          <a:bodyPr wrap="square" rtlCol="0">
            <a:spAutoFit/>
          </a:bodyPr>
          <a:lstStyle/>
          <a:p>
            <a:r>
              <a:rPr lang="ja-JP" altLang="en-US" sz="2000" dirty="0">
                <a:solidFill>
                  <a:schemeClr val="tx1">
                    <a:lumMod val="95000"/>
                  </a:schemeClr>
                </a:solidFill>
              </a:rPr>
              <a:t>・入力音声の長さは </a:t>
            </a:r>
            <a:r>
              <a:rPr lang="en-US" altLang="ja-JP" sz="2000" dirty="0">
                <a:solidFill>
                  <a:schemeClr val="tx1">
                    <a:lumMod val="95000"/>
                  </a:schemeClr>
                </a:solidFill>
              </a:rPr>
              <a:t>5 </a:t>
            </a:r>
            <a:r>
              <a:rPr lang="ja-JP" altLang="en-US" sz="2000" dirty="0">
                <a:solidFill>
                  <a:schemeClr val="tx1">
                    <a:lumMod val="95000"/>
                  </a:schemeClr>
                </a:solidFill>
              </a:rPr>
              <a:t>秒間に揃えた</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・ネットワークには</a:t>
            </a:r>
            <a:endParaRPr lang="en-US" altLang="ja-JP" sz="2000" dirty="0">
              <a:solidFill>
                <a:schemeClr val="tx1">
                  <a:lumMod val="95000"/>
                </a:schemeClr>
              </a:solidFill>
            </a:endParaRPr>
          </a:p>
          <a:p>
            <a:endParaRPr lang="en-US" altLang="ja-JP" sz="200" dirty="0">
              <a:solidFill>
                <a:schemeClr val="tx1">
                  <a:lumMod val="95000"/>
                </a:schemeClr>
              </a:solidFill>
            </a:endParaRPr>
          </a:p>
          <a:p>
            <a:r>
              <a:rPr lang="en-US" altLang="ja-JP" sz="2000" dirty="0">
                <a:solidFill>
                  <a:schemeClr val="tx1">
                    <a:lumMod val="95000"/>
                  </a:schemeClr>
                </a:solidFill>
              </a:rPr>
              <a:t>	</a:t>
            </a:r>
            <a:r>
              <a:rPr lang="ja-JP" altLang="en-US" sz="2000" dirty="0">
                <a:solidFill>
                  <a:schemeClr val="tx1">
                    <a:lumMod val="95000"/>
                  </a:schemeClr>
                </a:solidFill>
              </a:rPr>
              <a:t>・</a:t>
            </a:r>
            <a:r>
              <a:rPr lang="en-US" altLang="ja-JP" sz="2000" dirty="0">
                <a:solidFill>
                  <a:schemeClr val="tx1">
                    <a:lumMod val="95000"/>
                  </a:schemeClr>
                </a:solidFill>
              </a:rPr>
              <a:t>VGG16-BN (Batch Normalization) </a:t>
            </a:r>
            <a:r>
              <a:rPr lang="ja-JP" altLang="en-US" sz="2000" dirty="0">
                <a:solidFill>
                  <a:schemeClr val="tx1">
                    <a:lumMod val="95000"/>
                  </a:schemeClr>
                </a:solidFill>
              </a:rPr>
              <a:t>または</a:t>
            </a:r>
            <a:br>
              <a:rPr lang="en-US" altLang="ja-JP" sz="2000" dirty="0">
                <a:solidFill>
                  <a:schemeClr val="tx1">
                    <a:lumMod val="95000"/>
                  </a:schemeClr>
                </a:solidFill>
              </a:rPr>
            </a:br>
            <a:r>
              <a:rPr lang="en-US" altLang="ja-JP" sz="2000" dirty="0">
                <a:solidFill>
                  <a:schemeClr val="tx1">
                    <a:lumMod val="95000"/>
                  </a:schemeClr>
                </a:solidFill>
              </a:rPr>
              <a:t>	</a:t>
            </a:r>
            <a:r>
              <a:rPr lang="ja-JP" altLang="en-US" sz="2000" dirty="0">
                <a:solidFill>
                  <a:schemeClr val="tx1">
                    <a:lumMod val="95000"/>
                  </a:schemeClr>
                </a:solidFill>
              </a:rPr>
              <a:t>・</a:t>
            </a:r>
            <a:r>
              <a:rPr lang="en-US" altLang="ja-JP" sz="2000" dirty="0" err="1">
                <a:solidFill>
                  <a:schemeClr val="tx1">
                    <a:lumMod val="95000"/>
                  </a:schemeClr>
                </a:solidFill>
              </a:rPr>
              <a:t>ResNet</a:t>
            </a:r>
            <a:r>
              <a:rPr lang="en-US" altLang="ja-JP" sz="2000" dirty="0">
                <a:solidFill>
                  <a:schemeClr val="tx1">
                    <a:lumMod val="95000"/>
                  </a:schemeClr>
                </a:solidFill>
              </a:rPr>
              <a:t> 34</a:t>
            </a:r>
          </a:p>
          <a:p>
            <a:endParaRPr lang="en-US" altLang="ja-JP" sz="200" dirty="0">
              <a:solidFill>
                <a:schemeClr val="tx1">
                  <a:lumMod val="95000"/>
                </a:schemeClr>
              </a:solidFill>
            </a:endParaRPr>
          </a:p>
          <a:p>
            <a:r>
              <a:rPr lang="ja-JP" altLang="en-US" sz="2000" dirty="0">
                <a:solidFill>
                  <a:schemeClr val="tx1">
                    <a:lumMod val="95000"/>
                  </a:schemeClr>
                </a:solidFill>
              </a:rPr>
              <a:t>　の事前学習済みモデルを使用し</a:t>
            </a:r>
            <a:r>
              <a:rPr lang="en-US" altLang="ja-JP" sz="2000" dirty="0">
                <a:solidFill>
                  <a:schemeClr val="tx1">
                    <a:lumMod val="95000"/>
                  </a:schemeClr>
                </a:solidFill>
              </a:rPr>
              <a:t>,</a:t>
            </a:r>
          </a:p>
          <a:p>
            <a:r>
              <a:rPr lang="ja-JP" altLang="en-US" sz="2000" dirty="0">
                <a:solidFill>
                  <a:schemeClr val="tx1">
                    <a:lumMod val="95000"/>
                  </a:schemeClr>
                </a:solidFill>
              </a:rPr>
              <a:t>　最後の全結合層のみを </a:t>
            </a:r>
            <a:r>
              <a:rPr lang="en-US" altLang="ja-JP" sz="2000" dirty="0">
                <a:solidFill>
                  <a:schemeClr val="tx1">
                    <a:lumMod val="95000"/>
                  </a:schemeClr>
                </a:solidFill>
              </a:rPr>
              <a:t>fine tuning </a:t>
            </a:r>
            <a:r>
              <a:rPr lang="ja-JP" altLang="en-US" sz="2000" dirty="0">
                <a:solidFill>
                  <a:schemeClr val="tx1">
                    <a:lumMod val="95000"/>
                  </a:schemeClr>
                </a:solidFill>
              </a:rPr>
              <a:t>した</a:t>
            </a:r>
            <a:endParaRPr lang="en-US" altLang="ja-JP" sz="2000" dirty="0">
              <a:solidFill>
                <a:schemeClr val="tx1">
                  <a:lumMod val="95000"/>
                </a:schemeClr>
              </a:solidFill>
            </a:endParaRPr>
          </a:p>
          <a:p>
            <a:endParaRPr lang="en-US" altLang="ja-JP" sz="2000" dirty="0">
              <a:solidFill>
                <a:schemeClr val="tx1">
                  <a:lumMod val="95000"/>
                </a:schemeClr>
              </a:solidFill>
            </a:endParaRPr>
          </a:p>
          <a:p>
            <a:r>
              <a:rPr lang="ja-JP" altLang="en-US" sz="2000" dirty="0">
                <a:solidFill>
                  <a:schemeClr val="tx1">
                    <a:lumMod val="95000"/>
                  </a:schemeClr>
                </a:solidFill>
              </a:rPr>
              <a:t>・訓練時に </a:t>
            </a:r>
            <a:r>
              <a:rPr kumimoji="1" lang="en-US" altLang="ja-JP" sz="2000" cap="none" dirty="0">
                <a:solidFill>
                  <a:schemeClr val="tx1"/>
                </a:solidFill>
              </a:rPr>
              <a:t>Spec Augmentation</a:t>
            </a:r>
            <a:r>
              <a:rPr kumimoji="1" lang="en-US" altLang="ja-JP" sz="2000" cap="none" dirty="0">
                <a:solidFill>
                  <a:schemeClr val="tx1">
                    <a:lumMod val="95000"/>
                  </a:schemeClr>
                </a:solidFill>
              </a:rPr>
              <a:t> </a:t>
            </a:r>
            <a:r>
              <a:rPr kumimoji="1" lang="ja-JP" altLang="en-US" sz="2000" cap="none" dirty="0">
                <a:solidFill>
                  <a:schemeClr val="tx1">
                    <a:lumMod val="95000"/>
                  </a:schemeClr>
                </a:solidFill>
              </a:rPr>
              <a:t>を</a:t>
            </a:r>
            <a:br>
              <a:rPr kumimoji="1" lang="en-US" altLang="ja-JP" sz="2000" dirty="0">
                <a:solidFill>
                  <a:schemeClr val="tx1">
                    <a:lumMod val="95000"/>
                  </a:schemeClr>
                </a:solidFill>
              </a:rPr>
            </a:br>
            <a:r>
              <a:rPr kumimoji="1" lang="ja-JP" altLang="en-US" sz="2000" dirty="0">
                <a:solidFill>
                  <a:schemeClr val="tx1">
                    <a:lumMod val="95000"/>
                  </a:schemeClr>
                </a:solidFill>
              </a:rPr>
              <a:t>　行う場合と</a:t>
            </a:r>
            <a:r>
              <a:rPr kumimoji="1" lang="ja-JP" altLang="en-US" sz="2000" cap="none" dirty="0">
                <a:solidFill>
                  <a:schemeClr val="tx1">
                    <a:lumMod val="95000"/>
                  </a:schemeClr>
                </a:solidFill>
              </a:rPr>
              <a:t>行わない場合で</a:t>
            </a:r>
            <a:r>
              <a:rPr kumimoji="1" lang="ja-JP" altLang="en-US" sz="2000" dirty="0">
                <a:solidFill>
                  <a:schemeClr val="tx1">
                    <a:lumMod val="95000"/>
                  </a:schemeClr>
                </a:solidFill>
              </a:rPr>
              <a:t>結果</a:t>
            </a:r>
            <a:r>
              <a:rPr kumimoji="1" lang="ja-JP" altLang="en-US" sz="2000" cap="none" dirty="0">
                <a:solidFill>
                  <a:schemeClr val="tx1">
                    <a:lumMod val="95000"/>
                  </a:schemeClr>
                </a:solidFill>
              </a:rPr>
              <a:t>を比較した</a:t>
            </a:r>
            <a:endParaRPr lang="ja-JP" altLang="en-US" sz="2000" dirty="0"/>
          </a:p>
        </p:txBody>
      </p:sp>
      <p:grpSp>
        <p:nvGrpSpPr>
          <p:cNvPr id="10" name="グループ化 9">
            <a:extLst>
              <a:ext uri="{FF2B5EF4-FFF2-40B4-BE49-F238E27FC236}">
                <a16:creationId xmlns:a16="http://schemas.microsoft.com/office/drawing/2014/main" id="{622D22F5-EE58-41A6-9E7C-9DE63AF04977}"/>
              </a:ext>
            </a:extLst>
          </p:cNvPr>
          <p:cNvGrpSpPr/>
          <p:nvPr/>
        </p:nvGrpSpPr>
        <p:grpSpPr>
          <a:xfrm>
            <a:off x="2272551" y="4978362"/>
            <a:ext cx="4598897" cy="1199898"/>
            <a:chOff x="2272551" y="3928311"/>
            <a:chExt cx="4598897" cy="1199898"/>
          </a:xfrm>
        </p:grpSpPr>
        <p:grpSp>
          <p:nvGrpSpPr>
            <p:cNvPr id="3" name="グループ化 2">
              <a:extLst>
                <a:ext uri="{FF2B5EF4-FFF2-40B4-BE49-F238E27FC236}">
                  <a16:creationId xmlns:a16="http://schemas.microsoft.com/office/drawing/2014/main" id="{2102ADEE-07C7-4A2A-BD32-33BC825399B5}"/>
                </a:ext>
              </a:extLst>
            </p:cNvPr>
            <p:cNvGrpSpPr/>
            <p:nvPr/>
          </p:nvGrpSpPr>
          <p:grpSpPr>
            <a:xfrm>
              <a:off x="2272551" y="3928311"/>
              <a:ext cx="4598897" cy="1199898"/>
              <a:chOff x="663678" y="3832207"/>
              <a:chExt cx="4598897" cy="1199898"/>
            </a:xfrm>
          </p:grpSpPr>
          <p:sp>
            <p:nvSpPr>
              <p:cNvPr id="41" name="正方形/長方形 40">
                <a:extLst>
                  <a:ext uri="{FF2B5EF4-FFF2-40B4-BE49-F238E27FC236}">
                    <a16:creationId xmlns:a16="http://schemas.microsoft.com/office/drawing/2014/main" id="{7625B30A-BEEB-4EF7-8BDF-F1477928EBF5}"/>
                  </a:ext>
                </a:extLst>
              </p:cNvPr>
              <p:cNvSpPr/>
              <p:nvPr/>
            </p:nvSpPr>
            <p:spPr>
              <a:xfrm>
                <a:off x="663678" y="4309329"/>
                <a:ext cx="1258304" cy="4886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t>音声</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3907366" y="4309329"/>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739817" y="3832207"/>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3907367" y="3852771"/>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2228556" y="4075213"/>
                <a:ext cx="1355209" cy="956892"/>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VGG16-BN</a:t>
                </a:r>
              </a:p>
              <a:p>
                <a:pPr algn="ctr"/>
                <a:r>
                  <a:rPr kumimoji="1" lang="en-US" altLang="ja-JP" sz="1600" b="1" dirty="0"/>
                  <a:t>or</a:t>
                </a:r>
              </a:p>
              <a:p>
                <a:pPr algn="ctr"/>
                <a:r>
                  <a:rPr kumimoji="1" lang="en-US" altLang="ja-JP" sz="1600" b="1" dirty="0"/>
                  <a:t>ResNet34</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a:off x="1921982" y="4553659"/>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a:extLst>
                <a:ext uri="{FF2B5EF4-FFF2-40B4-BE49-F238E27FC236}">
                  <a16:creationId xmlns:a16="http://schemas.microsoft.com/office/drawing/2014/main" id="{9C422828-64A9-4E84-8B4C-50945709EA00}"/>
                </a:ext>
              </a:extLst>
            </p:cNvPr>
            <p:cNvCxnSpPr>
              <a:cxnSpLocks/>
              <a:stCxn id="45" idx="3"/>
              <a:endCxn id="42" idx="1"/>
            </p:cNvCxnSpPr>
            <p:nvPr/>
          </p:nvCxnSpPr>
          <p:spPr>
            <a:xfrm>
              <a:off x="519263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140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音声</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34</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3321584460"/>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254</a:t>
                      </a:r>
                      <a:endParaRPr kumimoji="1" lang="ja-JP" altLang="en-US" dirty="0"/>
                    </a:p>
                  </a:txBody>
                  <a:tcPr/>
                </a:tc>
                <a:tc>
                  <a:txBody>
                    <a:bodyPr/>
                    <a:lstStyle/>
                    <a:p>
                      <a:pPr algn="ctr"/>
                      <a:r>
                        <a:rPr kumimoji="1" lang="en-US" altLang="ja-JP" dirty="0"/>
                        <a:t>149</a:t>
                      </a:r>
                      <a:endParaRPr kumimoji="1" lang="ja-JP" altLang="en-US" dirty="0"/>
                    </a:p>
                  </a:txBody>
                  <a:tcPr/>
                </a:tc>
                <a:tc>
                  <a:txBody>
                    <a:bodyPr/>
                    <a:lstStyle/>
                    <a:p>
                      <a:pPr algn="ctr"/>
                      <a:r>
                        <a:rPr kumimoji="1" lang="en-US" altLang="ja-JP" dirty="0"/>
                        <a:t>107</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231</a:t>
                      </a:r>
                      <a:endParaRPr kumimoji="1" lang="ja-JP" altLang="en-US" dirty="0"/>
                    </a:p>
                  </a:txBody>
                  <a:tcPr/>
                </a:tc>
                <a:tc>
                  <a:txBody>
                    <a:bodyPr/>
                    <a:lstStyle/>
                    <a:p>
                      <a:pPr algn="ctr"/>
                      <a:r>
                        <a:rPr kumimoji="1" lang="en-US" altLang="ja-JP" dirty="0"/>
                        <a:t>122</a:t>
                      </a:r>
                      <a:endParaRPr kumimoji="1" lang="ja-JP" altLang="en-US" dirty="0"/>
                    </a:p>
                  </a:txBody>
                  <a:tcPr/>
                </a:tc>
                <a:tc>
                  <a:txBody>
                    <a:bodyPr/>
                    <a:lstStyle/>
                    <a:p>
                      <a:pPr algn="ctr"/>
                      <a:r>
                        <a:rPr kumimoji="1" lang="en-US" altLang="ja-JP" dirty="0"/>
                        <a:t>88</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490</a:t>
                      </a:r>
                      <a:endParaRPr kumimoji="1" lang="ja-JP" altLang="en-US" dirty="0"/>
                    </a:p>
                  </a:txBody>
                  <a:tcPr/>
                </a:tc>
                <a:tc>
                  <a:txBody>
                    <a:bodyPr/>
                    <a:lstStyle/>
                    <a:p>
                      <a:pPr algn="ctr"/>
                      <a:r>
                        <a:rPr kumimoji="1" lang="en-US" altLang="ja-JP" dirty="0"/>
                        <a:t>308</a:t>
                      </a:r>
                      <a:endParaRPr kumimoji="1" lang="ja-JP" altLang="en-US" dirty="0"/>
                    </a:p>
                  </a:txBody>
                  <a:tcPr/>
                </a:tc>
                <a:tc>
                  <a:txBody>
                    <a:bodyPr/>
                    <a:lstStyle/>
                    <a:p>
                      <a:pPr algn="ctr"/>
                      <a:r>
                        <a:rPr kumimoji="1" lang="en-US" altLang="ja-JP" dirty="0"/>
                        <a:t>177</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64</a:t>
                      </a:r>
                      <a:endParaRPr kumimoji="1" lang="ja-JP" altLang="en-US" dirty="0"/>
                    </a:p>
                  </a:txBody>
                  <a:tcPr/>
                </a:tc>
                <a:tc>
                  <a:txBody>
                    <a:bodyPr/>
                    <a:lstStyle/>
                    <a:p>
                      <a:pPr algn="ctr"/>
                      <a:r>
                        <a:rPr kumimoji="1" lang="en-US" altLang="ja-JP" dirty="0"/>
                        <a:t>43</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130</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81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61</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1169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703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468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320831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B52CE69-07F3-4A66-BE9B-6BDB41D4260B}"/>
              </a:ext>
            </a:extLst>
          </p:cNvPr>
          <p:cNvSpPr>
            <a:spLocks noGrp="1"/>
          </p:cNvSpPr>
          <p:nvPr>
            <p:ph type="sldNum" sz="quarter" idx="12"/>
          </p:nvPr>
        </p:nvSpPr>
        <p:spPr/>
        <p:txBody>
          <a:bodyPr/>
          <a:lstStyle/>
          <a:p>
            <a:fld id="{84E5AB44-6C43-4864-84E5-D75B94A07FCF}" type="slidenum">
              <a:rPr kumimoji="1" lang="ja-JP" altLang="en-US" smtClean="0"/>
              <a:t>35</a:t>
            </a:fld>
            <a:endParaRPr kumimoji="1" lang="ja-JP" altLang="en-US" dirty="0"/>
          </a:p>
        </p:txBody>
      </p:sp>
      <p:graphicFrame>
        <p:nvGraphicFramePr>
          <p:cNvPr id="6" name="表 5">
            <a:extLst>
              <a:ext uri="{FF2B5EF4-FFF2-40B4-BE49-F238E27FC236}">
                <a16:creationId xmlns:a16="http://schemas.microsoft.com/office/drawing/2014/main" id="{B6065018-0C6B-4B07-A457-B84872FBAE60}"/>
              </a:ext>
            </a:extLst>
          </p:cNvPr>
          <p:cNvGraphicFramePr>
            <a:graphicFrameLocks noGrp="1"/>
          </p:cNvGraphicFramePr>
          <p:nvPr>
            <p:extLst>
              <p:ext uri="{D42A27DB-BD31-4B8C-83A1-F6EECF244321}">
                <p14:modId xmlns:p14="http://schemas.microsoft.com/office/powerpoint/2010/main" val="1742631788"/>
              </p:ext>
            </p:extLst>
          </p:nvPr>
        </p:nvGraphicFramePr>
        <p:xfrm>
          <a:off x="856060" y="1908830"/>
          <a:ext cx="3293844" cy="3052794"/>
        </p:xfrm>
        <a:graphic>
          <a:graphicData uri="http://schemas.openxmlformats.org/drawingml/2006/table">
            <a:tbl>
              <a:tblPr firstRow="1" bandRow="1">
                <a:tableStyleId>{7DF18680-E054-41AD-8BC1-D1AEF772440D}</a:tableStyleId>
              </a:tblPr>
              <a:tblGrid>
                <a:gridCol w="1646922">
                  <a:extLst>
                    <a:ext uri="{9D8B030D-6E8A-4147-A177-3AD203B41FA5}">
                      <a16:colId xmlns:a16="http://schemas.microsoft.com/office/drawing/2014/main" val="498377033"/>
                    </a:ext>
                  </a:extLst>
                </a:gridCol>
                <a:gridCol w="1646922">
                  <a:extLst>
                    <a:ext uri="{9D8B030D-6E8A-4147-A177-3AD203B41FA5}">
                      <a16:colId xmlns:a16="http://schemas.microsoft.com/office/drawing/2014/main" val="3842990007"/>
                    </a:ext>
                  </a:extLst>
                </a:gridCol>
              </a:tblGrid>
              <a:tr h="458049">
                <a:tc gridSpan="2">
                  <a:txBody>
                    <a:bodyPr/>
                    <a:lstStyle/>
                    <a:p>
                      <a:pPr algn="ctr"/>
                      <a:r>
                        <a:rPr kumimoji="1" lang="ja-JP" altLang="en-US" sz="2100" dirty="0">
                          <a:solidFill>
                            <a:schemeClr val="tx1"/>
                          </a:solidFill>
                        </a:rPr>
                        <a:t>基礎実験 </a:t>
                      </a:r>
                      <a:r>
                        <a:rPr kumimoji="1" lang="en-US" altLang="ja-JP" sz="2100" dirty="0">
                          <a:solidFill>
                            <a:schemeClr val="tx1"/>
                          </a:solidFill>
                        </a:rPr>
                        <a:t>(1</a:t>
                      </a:r>
                      <a:r>
                        <a:rPr kumimoji="1" lang="ja-JP" altLang="en-US" sz="2100" dirty="0">
                          <a:solidFill>
                            <a:schemeClr val="tx1"/>
                          </a:solidFill>
                        </a:rPr>
                        <a:t>・</a:t>
                      </a:r>
                      <a:r>
                        <a:rPr kumimoji="1" lang="en-US" altLang="ja-JP" sz="2100" dirty="0">
                          <a:solidFill>
                            <a:schemeClr val="tx1"/>
                          </a:solidFill>
                        </a:rPr>
                        <a:t>2)</a:t>
                      </a:r>
                    </a:p>
                    <a:p>
                      <a:pPr algn="ctr"/>
                      <a:r>
                        <a:rPr kumimoji="1" lang="ja-JP" altLang="en-US" sz="2100" dirty="0">
                          <a:solidFill>
                            <a:schemeClr val="tx1"/>
                          </a:solidFill>
                        </a:rPr>
                        <a:t>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ja-JP" altLang="en-US" sz="1800" dirty="0"/>
                        <a:t>エポック数</a:t>
                      </a:r>
                    </a:p>
                  </a:txBody>
                  <a:tcPr marL="68580" marR="68580" marT="34290" marB="34290" anchor="ctr"/>
                </a:tc>
                <a:tc>
                  <a:txBody>
                    <a:bodyPr/>
                    <a:lstStyle/>
                    <a:p>
                      <a:pPr algn="ctr"/>
                      <a:r>
                        <a:rPr kumimoji="1" lang="en-US" altLang="ja-JP" sz="2000" b="1" dirty="0"/>
                        <a:t>100</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ja-JP" altLang="en-US" sz="1800" dirty="0"/>
                        <a:t>バッチサイズ</a:t>
                      </a:r>
                    </a:p>
                  </a:txBody>
                  <a:tcPr marL="68580" marR="68580" marT="34290" marB="34290" anchor="ctr"/>
                </a:tc>
                <a:tc>
                  <a:txBody>
                    <a:bodyPr/>
                    <a:lstStyle/>
                    <a:p>
                      <a:pPr algn="ctr"/>
                      <a:r>
                        <a:rPr kumimoji="1" lang="en-US" altLang="ja-JP" sz="2000" b="1" dirty="0"/>
                        <a:t>64</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ja-JP" altLang="en-US" sz="1800" dirty="0"/>
                        <a:t>学習率</a:t>
                      </a:r>
                    </a:p>
                  </a:txBody>
                  <a:tcPr marL="68580" marR="68580" marT="34290" marB="34290" anchor="ctr"/>
                </a:tc>
                <a:tc>
                  <a:txBody>
                    <a:bodyPr/>
                    <a:lstStyle/>
                    <a:p>
                      <a:pPr algn="ctr"/>
                      <a:r>
                        <a:rPr kumimoji="1" lang="en-US" altLang="ja-JP" sz="2000" b="1" dirty="0"/>
                        <a:t>0.001</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ja-JP" altLang="en-US" sz="1800" dirty="0"/>
                        <a:t>最適化手法</a:t>
                      </a:r>
                    </a:p>
                  </a:txBody>
                  <a:tcPr marL="68580" marR="68580" marT="34290" marB="34290" anchor="ctr"/>
                </a:tc>
                <a:tc>
                  <a:txBody>
                    <a:bodyPr/>
                    <a:lstStyle/>
                    <a:p>
                      <a:pPr algn="ctr"/>
                      <a:r>
                        <a:rPr kumimoji="1" lang="en-US" altLang="ja-JP" sz="2000" b="1" dirty="0"/>
                        <a:t>Adam</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r h="727490">
                <a:tc>
                  <a:txBody>
                    <a:bodyPr/>
                    <a:lstStyle/>
                    <a:p>
                      <a:pPr algn="ctr"/>
                      <a:r>
                        <a:rPr kumimoji="1" lang="ja-JP" altLang="en-US" sz="1800" dirty="0"/>
                        <a:t>損失関数</a:t>
                      </a:r>
                      <a:r>
                        <a:rPr kumimoji="1" lang="en-US" altLang="ja-JP" sz="1800" baseline="30000" dirty="0"/>
                        <a:t>*1</a:t>
                      </a:r>
                      <a:endParaRPr kumimoji="1" lang="ja-JP" altLang="en-US" sz="1800" dirty="0"/>
                    </a:p>
                  </a:txBody>
                  <a:tcPr marL="68580" marR="68580" marT="34290" marB="34290" anchor="ctr"/>
                </a:tc>
                <a:tc>
                  <a:txBody>
                    <a:bodyPr/>
                    <a:lstStyle/>
                    <a:p>
                      <a:pPr algn="ctr"/>
                      <a:r>
                        <a:rPr kumimoji="1" lang="en-US" altLang="ja-JP" sz="1800" b="1" dirty="0"/>
                        <a:t>cross entropy loss</a:t>
                      </a:r>
                      <a:endParaRPr kumimoji="1" lang="ja-JP" altLang="en-US" sz="1800" b="1" dirty="0"/>
                    </a:p>
                  </a:txBody>
                  <a:tcPr marL="68580" marR="68580" marT="34290" marB="34290" anchor="ctr"/>
                </a:tc>
                <a:extLst>
                  <a:ext uri="{0D108BD9-81ED-4DB2-BD59-A6C34878D82A}">
                    <a16:rowId xmlns:a16="http://schemas.microsoft.com/office/drawing/2014/main" val="4002928110"/>
                  </a:ext>
                </a:extLst>
              </a:tr>
            </a:tbl>
          </a:graphicData>
        </a:graphic>
      </p:graphicFrame>
      <p:sp>
        <p:nvSpPr>
          <p:cNvPr id="3" name="テキスト ボックス 2">
            <a:extLst>
              <a:ext uri="{FF2B5EF4-FFF2-40B4-BE49-F238E27FC236}">
                <a16:creationId xmlns:a16="http://schemas.microsoft.com/office/drawing/2014/main" id="{2C4A6D51-A793-4628-9CB3-A816A0118162}"/>
              </a:ext>
            </a:extLst>
          </p:cNvPr>
          <p:cNvSpPr txBox="1"/>
          <p:nvPr/>
        </p:nvSpPr>
        <p:spPr>
          <a:xfrm>
            <a:off x="856060" y="4961624"/>
            <a:ext cx="4007707" cy="1323439"/>
          </a:xfrm>
          <a:prstGeom prst="rect">
            <a:avLst/>
          </a:prstGeom>
          <a:noFill/>
        </p:spPr>
        <p:txBody>
          <a:bodyPr wrap="square" rtlCol="0">
            <a:spAutoFit/>
          </a:bodyPr>
          <a:lstStyle/>
          <a:p>
            <a:r>
              <a:rPr kumimoji="1" lang="en-US" altLang="ja-JP" sz="2000" dirty="0"/>
              <a:t>*1 </a:t>
            </a:r>
          </a:p>
          <a:p>
            <a:r>
              <a:rPr kumimoji="1" lang="ja-JP" altLang="en-US" sz="2000" dirty="0"/>
              <a:t>訓練用データにおけるラベル比の</a:t>
            </a:r>
            <a:endParaRPr kumimoji="1" lang="en-US" altLang="ja-JP" sz="2000" dirty="0"/>
          </a:p>
          <a:p>
            <a:r>
              <a:rPr kumimoji="1" lang="ja-JP" altLang="en-US" sz="2000" dirty="0"/>
              <a:t>逆比を正規化したものを</a:t>
            </a:r>
            <a:endParaRPr kumimoji="1" lang="en-US" altLang="ja-JP" sz="2000" dirty="0"/>
          </a:p>
          <a:p>
            <a:r>
              <a:rPr kumimoji="1" lang="ja-JP" altLang="en-US" sz="2000" dirty="0"/>
              <a:t>クラス重みとして損失関数に設定</a:t>
            </a:r>
            <a:endParaRPr kumimoji="1" lang="en-US" altLang="ja-JP" sz="2000" dirty="0"/>
          </a:p>
        </p:txBody>
      </p:sp>
      <p:graphicFrame>
        <p:nvGraphicFramePr>
          <p:cNvPr id="8" name="表 7">
            <a:extLst>
              <a:ext uri="{FF2B5EF4-FFF2-40B4-BE49-F238E27FC236}">
                <a16:creationId xmlns:a16="http://schemas.microsoft.com/office/drawing/2014/main" id="{7CAB9C23-ADB6-4549-B4A0-9FC9A6234C2E}"/>
              </a:ext>
            </a:extLst>
          </p:cNvPr>
          <p:cNvGraphicFramePr>
            <a:graphicFrameLocks noGrp="1"/>
          </p:cNvGraphicFramePr>
          <p:nvPr>
            <p:extLst>
              <p:ext uri="{D42A27DB-BD31-4B8C-83A1-F6EECF244321}">
                <p14:modId xmlns:p14="http://schemas.microsoft.com/office/powerpoint/2010/main" val="3203670055"/>
              </p:ext>
            </p:extLst>
          </p:nvPr>
        </p:nvGraphicFramePr>
        <p:xfrm>
          <a:off x="4991716" y="1908829"/>
          <a:ext cx="3293844" cy="2325304"/>
        </p:xfrm>
        <a:graphic>
          <a:graphicData uri="http://schemas.openxmlformats.org/drawingml/2006/table">
            <a:tbl>
              <a:tblPr firstRow="1" bandRow="1">
                <a:tableStyleId>{7DF18680-E054-41AD-8BC1-D1AEF772440D}</a:tableStyleId>
              </a:tblPr>
              <a:tblGrid>
                <a:gridCol w="2195893">
                  <a:extLst>
                    <a:ext uri="{9D8B030D-6E8A-4147-A177-3AD203B41FA5}">
                      <a16:colId xmlns:a16="http://schemas.microsoft.com/office/drawing/2014/main" val="498377033"/>
                    </a:ext>
                  </a:extLst>
                </a:gridCol>
                <a:gridCol w="1097951">
                  <a:extLst>
                    <a:ext uri="{9D8B030D-6E8A-4147-A177-3AD203B41FA5}">
                      <a16:colId xmlns:a16="http://schemas.microsoft.com/office/drawing/2014/main" val="3842990007"/>
                    </a:ext>
                  </a:extLst>
                </a:gridCol>
              </a:tblGrid>
              <a:tr h="458049">
                <a:tc gridSpan="2">
                  <a:txBody>
                    <a:bodyPr/>
                    <a:lstStyle/>
                    <a:p>
                      <a:pPr algn="ctr"/>
                      <a:r>
                        <a:rPr kumimoji="1" lang="en-US" altLang="ja-JP" sz="2100" dirty="0" err="1">
                          <a:solidFill>
                            <a:schemeClr val="tx1"/>
                          </a:solidFill>
                        </a:rPr>
                        <a:t>SpecAugment</a:t>
                      </a:r>
                      <a:endParaRPr kumimoji="1" lang="en-US" altLang="ja-JP" sz="2100" dirty="0">
                        <a:solidFill>
                          <a:schemeClr val="tx1"/>
                        </a:solidFill>
                      </a:endParaRPr>
                    </a:p>
                    <a:p>
                      <a:pPr algn="ctr"/>
                      <a:r>
                        <a:rPr kumimoji="1" lang="ja-JP" altLang="en-US" sz="2100" dirty="0">
                          <a:solidFill>
                            <a:schemeClr val="tx1"/>
                          </a:solidFill>
                        </a:rPr>
                        <a:t>パラメータ</a:t>
                      </a: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04161">
                <a:tc>
                  <a:txBody>
                    <a:bodyPr/>
                    <a:lstStyle/>
                    <a:p>
                      <a:pPr algn="ctr"/>
                      <a:r>
                        <a:rPr kumimoji="1" lang="en-US" altLang="ja-JP" sz="1800" dirty="0"/>
                        <a:t>Time drop 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148425319"/>
                  </a:ext>
                </a:extLst>
              </a:tr>
              <a:tr h="404161">
                <a:tc>
                  <a:txBody>
                    <a:bodyPr/>
                    <a:lstStyle/>
                    <a:p>
                      <a:pPr algn="ctr"/>
                      <a:r>
                        <a:rPr kumimoji="1" lang="en-US" altLang="ja-JP" sz="1800" dirty="0"/>
                        <a:t>Time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516846195"/>
                  </a:ext>
                </a:extLst>
              </a:tr>
              <a:tr h="404161">
                <a:tc>
                  <a:txBody>
                    <a:bodyPr/>
                    <a:lstStyle/>
                    <a:p>
                      <a:pPr algn="ctr"/>
                      <a:r>
                        <a:rPr kumimoji="1" lang="en-US" altLang="ja-JP" sz="1800" dirty="0"/>
                        <a:t>Freq</a:t>
                      </a:r>
                      <a:r>
                        <a:rPr kumimoji="1" lang="ja-JP" altLang="en-US" sz="1800" dirty="0"/>
                        <a:t> </a:t>
                      </a:r>
                      <a:r>
                        <a:rPr kumimoji="1" lang="en-US" altLang="ja-JP" sz="1800" dirty="0"/>
                        <a:t>drop</a:t>
                      </a:r>
                      <a:r>
                        <a:rPr kumimoji="1" lang="ja-JP" altLang="en-US" sz="1800" dirty="0"/>
                        <a:t> </a:t>
                      </a:r>
                      <a:r>
                        <a:rPr kumimoji="1" lang="en-US" altLang="ja-JP" sz="1800" dirty="0"/>
                        <a:t>width</a:t>
                      </a:r>
                      <a:endParaRPr kumimoji="1" lang="ja-JP" altLang="en-US" sz="1800" dirty="0"/>
                    </a:p>
                  </a:txBody>
                  <a:tcPr marL="68580" marR="68580" marT="34290" marB="34290" anchor="ctr"/>
                </a:tc>
                <a:tc>
                  <a:txBody>
                    <a:bodyPr/>
                    <a:lstStyle/>
                    <a:p>
                      <a:pPr algn="ctr"/>
                      <a:r>
                        <a:rPr kumimoji="1" lang="en-US" altLang="ja-JP" sz="2000" b="1" dirty="0"/>
                        <a:t>[0, 4]</a:t>
                      </a:r>
                      <a:endParaRPr kumimoji="1" lang="ja-JP" altLang="en-US" sz="2000" b="1" dirty="0"/>
                    </a:p>
                  </a:txBody>
                  <a:tcPr marL="68580" marR="68580" marT="34290" marB="34290" anchor="ctr"/>
                </a:tc>
                <a:extLst>
                  <a:ext uri="{0D108BD9-81ED-4DB2-BD59-A6C34878D82A}">
                    <a16:rowId xmlns:a16="http://schemas.microsoft.com/office/drawing/2014/main" val="2994678791"/>
                  </a:ext>
                </a:extLst>
              </a:tr>
              <a:tr h="404161">
                <a:tc>
                  <a:txBody>
                    <a:bodyPr/>
                    <a:lstStyle/>
                    <a:p>
                      <a:pPr algn="ctr"/>
                      <a:r>
                        <a:rPr kumimoji="1" lang="en-US" altLang="ja-JP" sz="1800" dirty="0"/>
                        <a:t>Freq stripes num</a:t>
                      </a:r>
                      <a:endParaRPr kumimoji="1" lang="ja-JP" altLang="en-US" sz="1800" dirty="0"/>
                    </a:p>
                  </a:txBody>
                  <a:tcPr marL="68580" marR="68580" marT="34290" marB="34290" anchor="ctr"/>
                </a:tc>
                <a:tc>
                  <a:txBody>
                    <a:bodyPr/>
                    <a:lstStyle/>
                    <a:p>
                      <a:pPr algn="ctr"/>
                      <a:r>
                        <a:rPr kumimoji="1" lang="en-US" altLang="ja-JP" sz="2000" b="1" dirty="0"/>
                        <a:t>[0, 1]</a:t>
                      </a:r>
                      <a:endParaRPr kumimoji="1" lang="ja-JP" altLang="en-US" sz="2000" b="1" dirty="0"/>
                    </a:p>
                  </a:txBody>
                  <a:tcPr marL="68580" marR="68580" marT="34290" marB="34290" anchor="ctr"/>
                </a:tc>
                <a:extLst>
                  <a:ext uri="{0D108BD9-81ED-4DB2-BD59-A6C34878D82A}">
                    <a16:rowId xmlns:a16="http://schemas.microsoft.com/office/drawing/2014/main" val="489668410"/>
                  </a:ext>
                </a:extLst>
              </a:tr>
            </a:tbl>
          </a:graphicData>
        </a:graphic>
      </p:graphicFrame>
      <p:sp>
        <p:nvSpPr>
          <p:cNvPr id="13" name="タイトル 1">
            <a:extLst>
              <a:ext uri="{FF2B5EF4-FFF2-40B4-BE49-F238E27FC236}">
                <a16:creationId xmlns:a16="http://schemas.microsoft.com/office/drawing/2014/main" id="{B29C53B2-AE41-4734-94C5-4C1CC6F2E93D}"/>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実験パラメータ</a:t>
            </a:r>
          </a:p>
        </p:txBody>
      </p:sp>
    </p:spTree>
    <p:extLst>
      <p:ext uri="{BB962C8B-B14F-4D97-AF65-F5344CB8AC3E}">
        <p14:creationId xmlns:p14="http://schemas.microsoft.com/office/powerpoint/2010/main" val="1825257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36</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3168293275"/>
              </p:ext>
            </p:extLst>
          </p:nvPr>
        </p:nvGraphicFramePr>
        <p:xfrm>
          <a:off x="2211197" y="1281218"/>
          <a:ext cx="4719225" cy="4683292"/>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2">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a:txBody>
                    <a:bodyPr/>
                    <a:lstStyle/>
                    <a:p>
                      <a:pPr algn="ctr"/>
                      <a:r>
                        <a:rPr kumimoji="1" lang="en-US" altLang="ja-JP" sz="2400" b="1" dirty="0"/>
                        <a:t>VGG</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0.771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0.752</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en-US" altLang="ja-JP" sz="2400" b="1"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u="none" dirty="0">
                          <a:solidFill>
                            <a:srgbClr val="F4B54B"/>
                          </a:solidFill>
                        </a:rPr>
                        <a:t>0.773</a:t>
                      </a:r>
                      <a:endParaRPr kumimoji="1" lang="ja-JP" altLang="en-US" sz="2800" b="1" u="none" dirty="0">
                        <a:solidFill>
                          <a:srgbClr val="F4B54B"/>
                        </a:solidFill>
                      </a:endParaRPr>
                    </a:p>
                  </a:txBody>
                  <a:tcPr marL="68580" marR="68580" marT="34290" marB="34290" anchor="ctr"/>
                </a:tc>
                <a:tc>
                  <a:txBody>
                    <a:bodyPr/>
                    <a:lstStyle/>
                    <a:p>
                      <a:pPr algn="ctr"/>
                      <a:r>
                        <a:rPr kumimoji="1" lang="en-US" altLang="ja-JP" sz="2800" b="1" u="none" dirty="0">
                          <a:solidFill>
                            <a:srgbClr val="F4B54B"/>
                          </a:solidFill>
                        </a:rPr>
                        <a:t>0.754</a:t>
                      </a:r>
                      <a:endParaRPr kumimoji="1" lang="ja-JP" altLang="en-US" sz="2800" b="1" u="none" dirty="0">
                        <a:solidFill>
                          <a:srgbClr val="F4B54B"/>
                        </a:solidFill>
                      </a:endParaRPr>
                    </a:p>
                  </a:txBody>
                  <a:tcPr marL="68580" marR="68580" marT="34290" marB="34290" anchor="ctr"/>
                </a:tc>
                <a:extLst>
                  <a:ext uri="{0D108BD9-81ED-4DB2-BD59-A6C34878D82A}">
                    <a16:rowId xmlns:a16="http://schemas.microsoft.com/office/drawing/2014/main" val="787047768"/>
                  </a:ext>
                </a:extLst>
              </a:tr>
              <a:tr h="693225">
                <a:tc>
                  <a:txBody>
                    <a:bodyPr/>
                    <a:lstStyle/>
                    <a:p>
                      <a:pPr algn="ctr"/>
                      <a:r>
                        <a:rPr kumimoji="1" lang="en-US" altLang="ja-JP" sz="2400" b="1" dirty="0" err="1"/>
                        <a:t>ResNet</a:t>
                      </a: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0.756</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0.740</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226583001"/>
                  </a:ext>
                </a:extLst>
              </a:tr>
              <a:tr h="693225">
                <a:tc>
                  <a:txBody>
                    <a:bodyPr/>
                    <a:lstStyle/>
                    <a:p>
                      <a:pPr algn="ctr"/>
                      <a:r>
                        <a:rPr kumimoji="1" lang="en-US" altLang="ja-JP" sz="2400" b="1" dirty="0" err="1"/>
                        <a:t>ResNet</a:t>
                      </a:r>
                      <a:endParaRPr kumimoji="1" lang="en-US" altLang="ja-JP" sz="2400" b="1"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a:txBody>
                  <a:tcPr marL="68580" marR="68580" marT="34290" marB="34290" anchor="ctr"/>
                </a:tc>
                <a:tc>
                  <a:txBody>
                    <a:bodyPr/>
                    <a:lstStyle/>
                    <a:p>
                      <a:pPr algn="ctr"/>
                      <a:r>
                        <a:rPr kumimoji="1" lang="en-US" altLang="ja-JP" sz="2800" b="1" dirty="0">
                          <a:solidFill>
                            <a:srgbClr val="B7E7D6"/>
                          </a:solidFill>
                        </a:rPr>
                        <a:t>0.741</a:t>
                      </a:r>
                      <a:endParaRPr kumimoji="1" lang="ja-JP" altLang="en-US" sz="2800" b="1" dirty="0">
                        <a:solidFill>
                          <a:srgbClr val="B7E7D6"/>
                        </a:solidFill>
                      </a:endParaRPr>
                    </a:p>
                  </a:txBody>
                  <a:tcPr marL="68580" marR="68580" marT="34290" marB="34290" anchor="ctr"/>
                </a:tc>
                <a:tc>
                  <a:txBody>
                    <a:bodyPr/>
                    <a:lstStyle/>
                    <a:p>
                      <a:pPr algn="ctr"/>
                      <a:r>
                        <a:rPr kumimoji="1" lang="en-US" altLang="ja-JP" sz="2800" b="1" dirty="0">
                          <a:solidFill>
                            <a:srgbClr val="B7E7D6"/>
                          </a:solidFill>
                        </a:rPr>
                        <a:t>0.724</a:t>
                      </a:r>
                      <a:endParaRPr kumimoji="1" lang="ja-JP" altLang="en-US" sz="2800" b="1" dirty="0">
                        <a:solidFill>
                          <a:srgbClr val="B7E7D6"/>
                        </a:solidFill>
                      </a:endParaRPr>
                    </a:p>
                  </a:txBody>
                  <a:tcPr marL="68580" marR="68580" marT="34290" marB="34290" anchor="ctr"/>
                </a:tc>
                <a:extLst>
                  <a:ext uri="{0D108BD9-81ED-4DB2-BD59-A6C34878D82A}">
                    <a16:rowId xmlns:a16="http://schemas.microsoft.com/office/drawing/2014/main" val="3505142670"/>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Tree>
    <p:extLst>
      <p:ext uri="{BB962C8B-B14F-4D97-AF65-F5344CB8AC3E}">
        <p14:creationId xmlns:p14="http://schemas.microsoft.com/office/powerpoint/2010/main" val="214418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37</a:t>
            </a:fld>
            <a:endParaRPr kumimoji="1" lang="ja-JP" altLang="en-US"/>
          </a:p>
        </p:txBody>
      </p:sp>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85"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129"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pPr/>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spTree>
    <p:extLst>
      <p:ext uri="{BB962C8B-B14F-4D97-AF65-F5344CB8AC3E}">
        <p14:creationId xmlns:p14="http://schemas.microsoft.com/office/powerpoint/2010/main" val="31068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7785" y="1307388"/>
            <a:ext cx="3182418" cy="2121611"/>
          </a:xfrm>
          <a:prstGeom prst="rect">
            <a:avLst/>
          </a:prstGeom>
        </p:spPr>
      </p:pic>
      <p:pic>
        <p:nvPicPr>
          <p:cNvPr id="12" name="図 11">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3129" y="1307388"/>
            <a:ext cx="3182418" cy="2121611"/>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57785" y="3721395"/>
            <a:ext cx="3182418"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717597"/>
            <a:ext cx="3193812" cy="2129207"/>
          </a:xfrm>
          <a:prstGeom prst="rect">
            <a:avLst/>
          </a:prstGeom>
        </p:spPr>
      </p:pic>
      <p:cxnSp>
        <p:nvCxnSpPr>
          <p:cNvPr id="18" name="直線コネクタ 17">
            <a:extLst>
              <a:ext uri="{FF2B5EF4-FFF2-40B4-BE49-F238E27FC236}">
                <a16:creationId xmlns:a16="http://schemas.microsoft.com/office/drawing/2014/main" id="{B407044E-C981-43FD-910B-8A2E59899C78}"/>
              </a:ext>
            </a:extLst>
          </p:cNvPr>
          <p:cNvCxnSpPr/>
          <p:nvPr/>
        </p:nvCxnSpPr>
        <p:spPr>
          <a:xfrm>
            <a:off x="1743740" y="3585769"/>
            <a:ext cx="7230139"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spTree>
    <p:extLst>
      <p:ext uri="{BB962C8B-B14F-4D97-AF65-F5344CB8AC3E}">
        <p14:creationId xmlns:p14="http://schemas.microsoft.com/office/powerpoint/2010/main" val="519327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39</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457329" y="1307388"/>
            <a:ext cx="1553663" cy="523220"/>
          </a:xfrm>
          <a:prstGeom prst="rect">
            <a:avLst/>
          </a:prstGeom>
          <a:noFill/>
        </p:spPr>
        <p:txBody>
          <a:bodyPr wrap="square" rtlCol="0">
            <a:spAutoFit/>
          </a:bodyPr>
          <a:lstStyle/>
          <a:p>
            <a:pPr algn="ctr"/>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7" y="2646142"/>
            <a:ext cx="3624505" cy="3105345"/>
            <a:chOff x="597472" y="2647949"/>
            <a:chExt cx="3624505"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2" y="2647949"/>
              <a:ext cx="3624505" cy="3105345"/>
              <a:chOff x="2217788" y="1377474"/>
              <a:chExt cx="4788991"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39822" y="1377474"/>
                <a:ext cx="4744919"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58925" y="2732307"/>
              <a:ext cx="831850" cy="81915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9" y="2646142"/>
            <a:ext cx="3624498" cy="3105340"/>
            <a:chOff x="4922026" y="2647954"/>
            <a:chExt cx="3624498" cy="3105340"/>
          </a:xfrm>
        </p:grpSpPr>
        <p:pic>
          <p:nvPicPr>
            <p:cNvPr id="7" name="図 6">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2026" y="2647954"/>
              <a:ext cx="3624498"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4629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基礎実験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4</a:t>
            </a:fld>
            <a:endParaRPr kumimoji="1" lang="ja-JP" altLang="en-US" dirty="0"/>
          </a:p>
        </p:txBody>
      </p:sp>
    </p:spTree>
    <p:extLst>
      <p:ext uri="{BB962C8B-B14F-4D97-AF65-F5344CB8AC3E}">
        <p14:creationId xmlns:p14="http://schemas.microsoft.com/office/powerpoint/2010/main" val="3372139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40</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874196"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94123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solidFill>
                  <a:schemeClr val="tx1">
                    <a:lumMod val="95000"/>
                  </a:schemeClr>
                </a:solidFill>
              </a:rPr>
              <a:t>動作特有の問題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41</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687662" y="1307388"/>
            <a:ext cx="1553663" cy="523220"/>
          </a:xfrm>
          <a:prstGeom prst="rect">
            <a:avLst/>
          </a:prstGeom>
          <a:noFill/>
        </p:spPr>
        <p:txBody>
          <a:bodyPr wrap="square" rtlCol="0">
            <a:spAutoFit/>
          </a:bodyPr>
          <a:lstStyle/>
          <a:p>
            <a:pPr algn="ctr"/>
            <a:r>
              <a:rPr kumimoji="1" lang="en-US" altLang="ja-JP" sz="2800" dirty="0"/>
              <a:t>drinking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33011" y="1307388"/>
            <a:ext cx="2573528" cy="523220"/>
          </a:xfrm>
          <a:prstGeom prst="rect">
            <a:avLst/>
          </a:prstGeom>
          <a:noFill/>
        </p:spPr>
        <p:txBody>
          <a:bodyPr wrap="square" rtlCol="0">
            <a:spAutoFit/>
          </a:bodyPr>
          <a:lstStyle/>
          <a:p>
            <a:pPr algn="ctr"/>
            <a:r>
              <a:rPr kumimoji="1" lang="en-US" altLang="ja-JP" sz="2800" dirty="0"/>
              <a:t>eating meal</a:t>
            </a:r>
          </a:p>
        </p:txBody>
      </p:sp>
      <p:pic>
        <p:nvPicPr>
          <p:cNvPr id="14" name="a001-0363C">
            <a:hlinkClick r:id="" action="ppaction://media"/>
            <a:extLst>
              <a:ext uri="{FF2B5EF4-FFF2-40B4-BE49-F238E27FC236}">
                <a16:creationId xmlns:a16="http://schemas.microsoft.com/office/drawing/2014/main" id="{6EE336D2-730A-4673-93F4-08BAA9632C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6061" y="2463500"/>
            <a:ext cx="3432888" cy="1931000"/>
          </a:xfrm>
          <a:prstGeom prst="rect">
            <a:avLst/>
          </a:prstGeom>
        </p:spPr>
      </p:pic>
      <p:pic>
        <p:nvPicPr>
          <p:cNvPr id="3" name="a002-0454C">
            <a:hlinkClick r:id="" action="ppaction://media"/>
            <a:extLst>
              <a:ext uri="{FF2B5EF4-FFF2-40B4-BE49-F238E27FC236}">
                <a16:creationId xmlns:a16="http://schemas.microsoft.com/office/drawing/2014/main" id="{7EC7D258-96EE-4732-91CD-46D8C3D74C0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52672" y="2453989"/>
            <a:ext cx="3432888" cy="1931000"/>
          </a:xfrm>
          <a:prstGeom prst="rect">
            <a:avLst/>
          </a:prstGeom>
        </p:spPr>
      </p:pic>
      <p:sp>
        <p:nvSpPr>
          <p:cNvPr id="5" name="テキスト ボックス 4">
            <a:extLst>
              <a:ext uri="{FF2B5EF4-FFF2-40B4-BE49-F238E27FC236}">
                <a16:creationId xmlns:a16="http://schemas.microsoft.com/office/drawing/2014/main" id="{AA2975B1-0C12-4091-8241-5FC785848405}"/>
              </a:ext>
            </a:extLst>
          </p:cNvPr>
          <p:cNvSpPr txBox="1"/>
          <p:nvPr/>
        </p:nvSpPr>
        <p:spPr>
          <a:xfrm>
            <a:off x="856060" y="4928249"/>
            <a:ext cx="5544739" cy="923330"/>
          </a:xfrm>
          <a:prstGeom prst="rect">
            <a:avLst/>
          </a:prstGeom>
          <a:noFill/>
        </p:spPr>
        <p:txBody>
          <a:bodyPr wrap="square" rtlCol="0">
            <a:spAutoFit/>
          </a:bodyPr>
          <a:lstStyle/>
          <a:p>
            <a:r>
              <a:rPr kumimoji="1" lang="ja-JP" altLang="en-US" dirty="0"/>
              <a:t>・前景より背景の音が強調されている</a:t>
            </a:r>
            <a:endParaRPr kumimoji="1" lang="en-US" altLang="ja-JP" dirty="0"/>
          </a:p>
          <a:p>
            <a:endParaRPr kumimoji="1" lang="en-US" altLang="ja-JP" dirty="0"/>
          </a:p>
          <a:p>
            <a:r>
              <a:rPr kumimoji="1" lang="ja-JP" altLang="en-US" dirty="0"/>
              <a:t>・そもそも動作に音があまり伴わない</a:t>
            </a:r>
          </a:p>
        </p:txBody>
      </p:sp>
    </p:spTree>
    <p:extLst>
      <p:ext uri="{BB962C8B-B14F-4D97-AF65-F5344CB8AC3E}">
        <p14:creationId xmlns:p14="http://schemas.microsoft.com/office/powerpoint/2010/main" val="214798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100000">
                <p:cTn id="16" fill="hold" display="0">
                  <p:stCondLst>
                    <p:cond delay="indefinite"/>
                  </p:stCondLst>
                </p:cTn>
                <p:tgtEl>
                  <p:spTgt spid="14"/>
                </p:tgtEl>
              </p:cMediaNode>
            </p:video>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en-US" altLang="ja-JP" sz="3200" dirty="0" err="1">
                <a:solidFill>
                  <a:schemeClr val="tx1">
                    <a:lumMod val="95000"/>
                  </a:schemeClr>
                </a:solidFill>
              </a:rPr>
              <a:t>SpecAugment</a:t>
            </a:r>
            <a:r>
              <a:rPr lang="en-US" altLang="ja-JP" sz="3200" dirty="0">
                <a:solidFill>
                  <a:schemeClr val="tx1">
                    <a:lumMod val="95000"/>
                  </a:schemeClr>
                </a:solidFill>
              </a:rPr>
              <a:t> </a:t>
            </a:r>
            <a:r>
              <a:rPr lang="ja-JP" altLang="en-US" sz="3200" dirty="0">
                <a:solidFill>
                  <a:schemeClr val="tx1">
                    <a:lumMod val="95000"/>
                  </a:schemeClr>
                </a:solidFill>
              </a:rPr>
              <a:t>の問題</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42</a:t>
            </a:fld>
            <a:endParaRPr kumimoji="1" lang="ja-JP" altLang="en-US"/>
          </a:p>
        </p:txBody>
      </p:sp>
      <p:pic>
        <p:nvPicPr>
          <p:cNvPr id="7" name="図 6" descr="パソコンの画面&#10;&#10;中程度の精度で自動的に生成された説明">
            <a:extLst>
              <a:ext uri="{FF2B5EF4-FFF2-40B4-BE49-F238E27FC236}">
                <a16:creationId xmlns:a16="http://schemas.microsoft.com/office/drawing/2014/main" id="{CAEE9E88-BFA2-4D95-8537-807D44576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638" y="1540147"/>
            <a:ext cx="3264644" cy="3188426"/>
          </a:xfrm>
          <a:prstGeom prst="rect">
            <a:avLst/>
          </a:prstGeom>
        </p:spPr>
      </p:pic>
      <p:cxnSp>
        <p:nvCxnSpPr>
          <p:cNvPr id="9" name="直線コネクタ 8">
            <a:extLst>
              <a:ext uri="{FF2B5EF4-FFF2-40B4-BE49-F238E27FC236}">
                <a16:creationId xmlns:a16="http://schemas.microsoft.com/office/drawing/2014/main" id="{61A6F3BE-56CE-4C81-B5B2-032BCA92C54D}"/>
              </a:ext>
            </a:extLst>
          </p:cNvPr>
          <p:cNvCxnSpPr/>
          <p:nvPr/>
        </p:nvCxnSpPr>
        <p:spPr>
          <a:xfrm>
            <a:off x="5476240" y="1540147"/>
            <a:ext cx="0" cy="3316333"/>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F3DE161-08E5-48EC-8EDB-8B1C8931DD65}"/>
              </a:ext>
            </a:extLst>
          </p:cNvPr>
          <p:cNvSpPr txBox="1"/>
          <p:nvPr/>
        </p:nvSpPr>
        <p:spPr>
          <a:xfrm>
            <a:off x="4416299" y="4899021"/>
            <a:ext cx="2119881" cy="523220"/>
          </a:xfrm>
          <a:prstGeom prst="rect">
            <a:avLst/>
          </a:prstGeom>
          <a:noFill/>
        </p:spPr>
        <p:txBody>
          <a:bodyPr wrap="square" rtlCol="0">
            <a:spAutoFit/>
          </a:bodyPr>
          <a:lstStyle/>
          <a:p>
            <a:pPr algn="ctr"/>
            <a:r>
              <a:rPr kumimoji="1" lang="ja-JP" altLang="en-US" sz="2800" dirty="0"/>
              <a:t>音イベント</a:t>
            </a:r>
            <a:endParaRPr kumimoji="1" lang="en-US" altLang="ja-JP" sz="2800" dirty="0"/>
          </a:p>
        </p:txBody>
      </p:sp>
      <p:cxnSp>
        <p:nvCxnSpPr>
          <p:cNvPr id="15" name="直線コネクタ 14">
            <a:extLst>
              <a:ext uri="{FF2B5EF4-FFF2-40B4-BE49-F238E27FC236}">
                <a16:creationId xmlns:a16="http://schemas.microsoft.com/office/drawing/2014/main" id="{B67B8D34-4CA6-4B68-A494-A83B4846169E}"/>
              </a:ext>
            </a:extLst>
          </p:cNvPr>
          <p:cNvCxnSpPr>
            <a:cxnSpLocks/>
          </p:cNvCxnSpPr>
          <p:nvPr/>
        </p:nvCxnSpPr>
        <p:spPr>
          <a:xfrm>
            <a:off x="3194130" y="2946400"/>
            <a:ext cx="311523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953CDB-97AE-4EE1-9536-4DC09F9F767C}"/>
              </a:ext>
            </a:extLst>
          </p:cNvPr>
          <p:cNvSpPr txBox="1"/>
          <p:nvPr/>
        </p:nvSpPr>
        <p:spPr>
          <a:xfrm>
            <a:off x="6210804" y="2469346"/>
            <a:ext cx="2119881" cy="954107"/>
          </a:xfrm>
          <a:prstGeom prst="rect">
            <a:avLst/>
          </a:prstGeom>
          <a:noFill/>
        </p:spPr>
        <p:txBody>
          <a:bodyPr wrap="square" rtlCol="0">
            <a:spAutoFit/>
          </a:bodyPr>
          <a:lstStyle/>
          <a:p>
            <a:pPr algn="ctr"/>
            <a:r>
              <a:rPr kumimoji="1" lang="ja-JP" altLang="en-US" sz="2800" dirty="0"/>
              <a:t>動作に特有の周波数帯</a:t>
            </a:r>
            <a:endParaRPr kumimoji="1" lang="en-US" altLang="ja-JP" sz="2800" dirty="0"/>
          </a:p>
        </p:txBody>
      </p:sp>
    </p:spTree>
    <p:extLst>
      <p:ext uri="{BB962C8B-B14F-4D97-AF65-F5344CB8AC3E}">
        <p14:creationId xmlns:p14="http://schemas.microsoft.com/office/powerpoint/2010/main" val="114442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chemeClr val="tx1">
                    <a:lumMod val="95000"/>
                  </a:schemeClr>
                </a:solidFill>
              </a:rPr>
              <a:t>はじめに</a:t>
            </a:r>
            <a:endParaRPr lang="en-US" altLang="ja-JP" sz="2400" dirty="0">
              <a:solidFill>
                <a:schemeClr val="tx1">
                  <a:lumMod val="95000"/>
                </a:schemeClr>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基礎実験</a:t>
            </a:r>
            <a:endParaRPr lang="en-US" altLang="ja-JP" sz="2400" dirty="0"/>
          </a:p>
          <a:p>
            <a:r>
              <a:rPr lang="ja-JP" altLang="en-US" sz="2400" dirty="0">
                <a:solidFill>
                  <a:srgbClr val="F4B54B"/>
                </a:solidFill>
              </a:rPr>
              <a:t>まとめと今後の課題</a:t>
            </a:r>
            <a:endParaRPr lang="en-US" altLang="ja-JP" sz="2400" dirty="0">
              <a:solidFill>
                <a:srgbClr val="F4B54B"/>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43</a:t>
            </a:fld>
            <a:endParaRPr kumimoji="1" lang="ja-JP" altLang="en-US" dirty="0"/>
          </a:p>
        </p:txBody>
      </p:sp>
    </p:spTree>
    <p:extLst>
      <p:ext uri="{BB962C8B-B14F-4D97-AF65-F5344CB8AC3E}">
        <p14:creationId xmlns:p14="http://schemas.microsoft.com/office/powerpoint/2010/main" val="3164617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まとめ</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動画に含まれる音声データやキャプションデータから</a:t>
            </a:r>
            <a:br>
              <a:rPr lang="en-US" altLang="ja-JP" sz="2400" cap="none" dirty="0">
                <a:solidFill>
                  <a:schemeClr val="tx1">
                    <a:lumMod val="95000"/>
                  </a:schemeClr>
                </a:solidFill>
              </a:rPr>
            </a:br>
            <a:r>
              <a:rPr lang="ja-JP" altLang="en-US" sz="2400" cap="none" dirty="0">
                <a:solidFill>
                  <a:schemeClr val="tx1">
                    <a:lumMod val="95000"/>
                  </a:schemeClr>
                </a:solidFill>
              </a:rPr>
              <a:t>動作ラベルを識別した</a:t>
            </a:r>
            <a:endParaRPr lang="en-US" altLang="ja-JP" sz="2400" cap="none" dirty="0">
              <a:solidFill>
                <a:schemeClr val="tx1">
                  <a:lumMod val="95000"/>
                </a:schemeClr>
              </a:solidFill>
            </a:endParaRPr>
          </a:p>
          <a:p>
            <a:pPr>
              <a:buFont typeface="Arial" panose="020B0604020202020204" pitchFamily="34" charset="0"/>
              <a:buChar char="•"/>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その結果</a:t>
            </a:r>
            <a:r>
              <a:rPr lang="en-US" altLang="ja-JP" sz="2400" cap="none" dirty="0">
                <a:solidFill>
                  <a:schemeClr val="tx1">
                    <a:lumMod val="95000"/>
                  </a:schemeClr>
                </a:solidFill>
              </a:rPr>
              <a:t>, </a:t>
            </a: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データの選び方や前処理</a:t>
            </a:r>
            <a:r>
              <a:rPr lang="en-US" altLang="ja-JP" sz="2400" cap="none" dirty="0">
                <a:solidFill>
                  <a:schemeClr val="tx1">
                    <a:lumMod val="95000"/>
                  </a:schemeClr>
                </a:solidFill>
              </a:rPr>
              <a:t>, </a:t>
            </a:r>
            <a:br>
              <a:rPr lang="en-US" altLang="ja-JP" sz="2400" cap="none" dirty="0">
                <a:solidFill>
                  <a:schemeClr val="tx1">
                    <a:lumMod val="95000"/>
                  </a:schemeClr>
                </a:solidFill>
              </a:rPr>
            </a:br>
            <a:r>
              <a:rPr lang="ja-JP" altLang="en-US" sz="2400" cap="none" dirty="0">
                <a:solidFill>
                  <a:schemeClr val="tx1">
                    <a:lumMod val="95000"/>
                  </a:schemeClr>
                </a:solidFill>
              </a:rPr>
              <a:t>音声のデータ拡張方法に関して更なる模索が必要</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44</a:t>
            </a:fld>
            <a:endParaRPr kumimoji="1" lang="ja-JP" altLang="en-US"/>
          </a:p>
        </p:txBody>
      </p:sp>
    </p:spTree>
    <p:extLst>
      <p:ext uri="{BB962C8B-B14F-4D97-AF65-F5344CB8AC3E}">
        <p14:creationId xmlns:p14="http://schemas.microsoft.com/office/powerpoint/2010/main" val="360489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今後の課題</a:t>
            </a:r>
          </a:p>
        </p:txBody>
      </p:sp>
      <p:sp>
        <p:nvSpPr>
          <p:cNvPr id="5" name="スライド番号プレースホルダー 4">
            <a:extLst>
              <a:ext uri="{FF2B5EF4-FFF2-40B4-BE49-F238E27FC236}">
                <a16:creationId xmlns:a16="http://schemas.microsoft.com/office/drawing/2014/main" id="{2FE01468-1359-49DA-BFF6-96729E5228E8}"/>
              </a:ext>
            </a:extLst>
          </p:cNvPr>
          <p:cNvSpPr>
            <a:spLocks noGrp="1"/>
          </p:cNvSpPr>
          <p:nvPr>
            <p:ph type="sldNum" sz="quarter" idx="12"/>
          </p:nvPr>
        </p:nvSpPr>
        <p:spPr/>
        <p:txBody>
          <a:bodyPr/>
          <a:lstStyle/>
          <a:p>
            <a:fld id="{84E5AB44-6C43-4864-84E5-D75B94A07FCF}" type="slidenum">
              <a:rPr kumimoji="1" lang="ja-JP" altLang="en-US" smtClean="0"/>
              <a:t>45</a:t>
            </a:fld>
            <a:endParaRPr kumimoji="1" lang="ja-JP" altLang="en-US"/>
          </a:p>
        </p:txBody>
      </p:sp>
      <p:sp>
        <p:nvSpPr>
          <p:cNvPr id="41" name="コンテンツ プレースホルダー 2">
            <a:extLst>
              <a:ext uri="{FF2B5EF4-FFF2-40B4-BE49-F238E27FC236}">
                <a16:creationId xmlns:a16="http://schemas.microsoft.com/office/drawing/2014/main" id="{B6CE2A65-0A9A-4443-993D-9F3E8C864BA1}"/>
              </a:ext>
            </a:extLst>
          </p:cNvPr>
          <p:cNvSpPr>
            <a:spLocks noGrp="1"/>
          </p:cNvSpPr>
          <p:nvPr>
            <p:ph idx="1"/>
          </p:nvPr>
        </p:nvSpPr>
        <p:spPr>
          <a:xfrm>
            <a:off x="411000" y="1807917"/>
            <a:ext cx="8733000" cy="4370343"/>
          </a:xfrm>
        </p:spPr>
        <p:txBody>
          <a:bodyPr anchor="t">
            <a:normAutofit/>
          </a:bodyPr>
          <a:lstStyle/>
          <a:p>
            <a:pPr>
              <a:buFont typeface="Arial" panose="020B0604020202020204" pitchFamily="34" charset="0"/>
              <a:buChar char="•"/>
            </a:pPr>
            <a:r>
              <a:rPr lang="ja-JP" altLang="en-US" sz="2400" cap="none" dirty="0">
                <a:solidFill>
                  <a:schemeClr val="tx1">
                    <a:lumMod val="95000"/>
                  </a:schemeClr>
                </a:solidFill>
              </a:rPr>
              <a:t>動画に含まれる画像データからの動作ラベル推定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cap="none" dirty="0">
                <a:solidFill>
                  <a:schemeClr val="tx1">
                    <a:lumMod val="95000"/>
                  </a:schemeClr>
                </a:solidFill>
              </a:rPr>
              <a:t>マルチモーダルな動作ラベル推定</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a:buFont typeface="Arial" panose="020B0604020202020204" pitchFamily="34" charset="0"/>
              <a:buChar char="•"/>
            </a:pPr>
            <a:r>
              <a:rPr lang="ja-JP" altLang="en-US" sz="2400" dirty="0">
                <a:solidFill>
                  <a:schemeClr val="tx1"/>
                </a:solidFill>
              </a:rPr>
              <a:t>動画に対する音声の自動アノテーションモデルの模索</a:t>
            </a:r>
            <a:endParaRPr lang="en-US" altLang="ja-JP" sz="2400" cap="none" dirty="0">
              <a:solidFill>
                <a:schemeClr val="tx1">
                  <a:lumMod val="95000"/>
                </a:schemeClr>
              </a:solidFill>
            </a:endParaRPr>
          </a:p>
        </p:txBody>
      </p:sp>
    </p:spTree>
    <p:extLst>
      <p:ext uri="{BB962C8B-B14F-4D97-AF65-F5344CB8AC3E}">
        <p14:creationId xmlns:p14="http://schemas.microsoft.com/office/powerpoint/2010/main" val="46958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46</a:t>
            </a:fld>
            <a:endParaRPr kumimoji="1" lang="ja-JP" altLang="en-US" dirty="0"/>
          </a:p>
        </p:txBody>
      </p:sp>
      <p:sp>
        <p:nvSpPr>
          <p:cNvPr id="5" name="テキスト ボックス 4">
            <a:extLst>
              <a:ext uri="{FF2B5EF4-FFF2-40B4-BE49-F238E27FC236}">
                <a16:creationId xmlns:a16="http://schemas.microsoft.com/office/drawing/2014/main" id="{05204266-CAD7-4CBC-8B8E-B95C64D5B470}"/>
              </a:ext>
            </a:extLst>
          </p:cNvPr>
          <p:cNvSpPr txBox="1"/>
          <p:nvPr/>
        </p:nvSpPr>
        <p:spPr>
          <a:xfrm>
            <a:off x="1446143" y="2905780"/>
            <a:ext cx="6251713" cy="584775"/>
          </a:xfrm>
          <a:prstGeom prst="rect">
            <a:avLst/>
          </a:prstGeom>
          <a:noFill/>
        </p:spPr>
        <p:txBody>
          <a:bodyPr wrap="square" rtlCol="0">
            <a:spAutoFit/>
          </a:bodyPr>
          <a:lstStyle/>
          <a:p>
            <a:pPr algn="ctr"/>
            <a:r>
              <a:rPr kumimoji="1" lang="ja-JP" altLang="en-US" sz="3200" dirty="0"/>
              <a:t>ご清聴ありがとうございました</a:t>
            </a:r>
          </a:p>
        </p:txBody>
      </p:sp>
    </p:spTree>
    <p:extLst>
      <p:ext uri="{BB962C8B-B14F-4D97-AF65-F5344CB8AC3E}">
        <p14:creationId xmlns:p14="http://schemas.microsoft.com/office/powerpoint/2010/main" val="2739337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49A8BD6-52CB-48F3-8173-5A00389DDA4E}"/>
              </a:ext>
            </a:extLst>
          </p:cNvPr>
          <p:cNvSpPr>
            <a:spLocks noGrp="1"/>
          </p:cNvSpPr>
          <p:nvPr>
            <p:ph type="sldNum" sz="quarter" idx="12"/>
          </p:nvPr>
        </p:nvSpPr>
        <p:spPr/>
        <p:txBody>
          <a:bodyPr/>
          <a:lstStyle/>
          <a:p>
            <a:fld id="{84E5AB44-6C43-4864-84E5-D75B94A07FCF}" type="slidenum">
              <a:rPr kumimoji="1" lang="ja-JP" altLang="en-US" smtClean="0"/>
              <a:pPr/>
              <a:t>47</a:t>
            </a:fld>
            <a:endParaRPr kumimoji="1" lang="ja-JP" altLang="en-US" dirty="0"/>
          </a:p>
        </p:txBody>
      </p:sp>
    </p:spTree>
    <p:extLst>
      <p:ext uri="{BB962C8B-B14F-4D97-AF65-F5344CB8AC3E}">
        <p14:creationId xmlns:p14="http://schemas.microsoft.com/office/powerpoint/2010/main" val="3390444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en-US" altLang="ja-JP" sz="4050" cap="none" dirty="0">
                <a:solidFill>
                  <a:schemeClr val="tx1"/>
                </a:solidFill>
              </a:rPr>
              <a:t>Doc2Vec</a:t>
            </a:r>
            <a:endParaRPr lang="ja-JP" altLang="en-US" sz="4050" cap="none"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820011"/>
            <a:ext cx="7672295" cy="4521154"/>
          </a:xfrm>
        </p:spPr>
        <p:txBody>
          <a:bodyPr>
            <a:normAutofit/>
          </a:bodyPr>
          <a:lstStyle/>
          <a:p>
            <a:pPr marL="0" indent="0">
              <a:buNone/>
            </a:pPr>
            <a:r>
              <a:rPr lang="ja-JP" altLang="en-US" sz="2400" cap="none" dirty="0">
                <a:solidFill>
                  <a:schemeClr val="tx1">
                    <a:lumMod val="95000"/>
                  </a:schemeClr>
                </a:solidFill>
              </a:rPr>
              <a:t>単語の分散表現を得る手法 </a:t>
            </a:r>
            <a:r>
              <a:rPr lang="en-US" altLang="ja-JP" sz="2400" cap="none" dirty="0">
                <a:solidFill>
                  <a:schemeClr val="tx1">
                    <a:lumMod val="95000"/>
                  </a:schemeClr>
                </a:solidFill>
              </a:rPr>
              <a:t>Word2Vec </a:t>
            </a:r>
            <a:r>
              <a:rPr lang="ja-JP" altLang="en-US" sz="2400" cap="none" dirty="0">
                <a:solidFill>
                  <a:schemeClr val="tx1">
                    <a:lumMod val="95000"/>
                  </a:schemeClr>
                </a:solidFill>
              </a:rPr>
              <a:t>を</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文章に拡張した手法</a:t>
            </a: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t>Distributed Memory</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 + </a:t>
            </a:r>
            <a:r>
              <a:rPr lang="ja-JP" altLang="en-US" sz="2400" cap="none" dirty="0">
                <a:solidFill>
                  <a:schemeClr val="tx1">
                    <a:lumMod val="95000"/>
                  </a:schemeClr>
                </a:solidFill>
              </a:rPr>
              <a:t>周辺の単語から中心の単語を予測する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a:p>
            <a:pPr marL="0" indent="0">
              <a:buNone/>
            </a:pPr>
            <a:endParaRPr lang="en-US" altLang="ja-JP" sz="2400" cap="none" dirty="0">
              <a:solidFill>
                <a:schemeClr val="tx1">
                  <a:lumMod val="95000"/>
                </a:schemeClr>
              </a:solidFill>
            </a:endParaRPr>
          </a:p>
          <a:p>
            <a:pPr marL="0" indent="0">
              <a:buNone/>
            </a:pPr>
            <a:r>
              <a:rPr lang="ja-JP" altLang="en-US" sz="2400" cap="none" dirty="0">
                <a:solidFill>
                  <a:schemeClr val="tx1">
                    <a:lumMod val="95000"/>
                  </a:schemeClr>
                </a:solidFill>
              </a:rPr>
              <a:t>・</a:t>
            </a:r>
            <a:r>
              <a:rPr lang="en-US" altLang="ja-JP" sz="2400" cap="none" dirty="0">
                <a:solidFill>
                  <a:schemeClr val="tx1">
                    <a:lumMod val="95000"/>
                  </a:schemeClr>
                </a:solidFill>
              </a:rPr>
              <a:t>Distributed Bag-of-Words</a:t>
            </a:r>
          </a:p>
          <a:p>
            <a:pPr marL="0" indent="0">
              <a:buNone/>
            </a:pPr>
            <a:r>
              <a:rPr lang="en-US" altLang="ja-JP" sz="2400" cap="none" dirty="0">
                <a:solidFill>
                  <a:schemeClr val="tx1">
                    <a:lumMod val="95000"/>
                  </a:schemeClr>
                </a:solidFill>
              </a:rPr>
              <a:t>		</a:t>
            </a:r>
            <a:r>
              <a:rPr lang="ja-JP" altLang="en-US" sz="2400" cap="none" dirty="0">
                <a:solidFill>
                  <a:schemeClr val="tx1">
                    <a:lumMod val="95000"/>
                  </a:schemeClr>
                </a:solidFill>
              </a:rPr>
              <a:t>文書 </a:t>
            </a:r>
            <a:r>
              <a:rPr lang="en-US" altLang="ja-JP" sz="2400" cap="none" dirty="0">
                <a:solidFill>
                  <a:schemeClr val="tx1">
                    <a:lumMod val="95000"/>
                  </a:schemeClr>
                </a:solidFill>
              </a:rPr>
              <a:t>ID</a:t>
            </a:r>
            <a:r>
              <a:rPr lang="ja-JP" altLang="en-US" sz="2400" cap="none" dirty="0">
                <a:solidFill>
                  <a:schemeClr val="tx1">
                    <a:lumMod val="95000"/>
                  </a:schemeClr>
                </a:solidFill>
              </a:rPr>
              <a:t>のみから文書に含まれる単語を予測する</a:t>
            </a:r>
            <a:r>
              <a:rPr lang="en-US" altLang="ja-JP" sz="2400" cap="none" dirty="0">
                <a:solidFill>
                  <a:schemeClr val="tx1">
                    <a:lumMod val="95000"/>
                  </a:schemeClr>
                </a:solidFill>
              </a:rPr>
              <a:t>		</a:t>
            </a:r>
            <a:r>
              <a:rPr lang="ja-JP" altLang="en-US" sz="2400" cap="none" dirty="0">
                <a:solidFill>
                  <a:schemeClr val="tx1">
                    <a:lumMod val="95000"/>
                  </a:schemeClr>
                </a:solidFill>
              </a:rPr>
              <a:t>ように学習</a:t>
            </a:r>
            <a:endParaRPr lang="en-US" altLang="ja-JP" sz="24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F1F6BEBB-D215-4268-AE04-DC970C17C0D7}"/>
              </a:ext>
            </a:extLst>
          </p:cNvPr>
          <p:cNvSpPr>
            <a:spLocks noGrp="1"/>
          </p:cNvSpPr>
          <p:nvPr>
            <p:ph type="sldNum" sz="quarter" idx="12"/>
          </p:nvPr>
        </p:nvSpPr>
        <p:spPr/>
        <p:txBody>
          <a:bodyPr/>
          <a:lstStyle/>
          <a:p>
            <a:fld id="{84E5AB44-6C43-4864-84E5-D75B94A07FCF}" type="slidenum">
              <a:rPr kumimoji="1" lang="ja-JP" altLang="en-US" smtClean="0"/>
              <a:t>48</a:t>
            </a:fld>
            <a:endParaRPr kumimoji="1" lang="ja-JP" altLang="en-US"/>
          </a:p>
        </p:txBody>
      </p:sp>
      <p:sp>
        <p:nvSpPr>
          <p:cNvPr id="6" name="正方形/長方形 5">
            <a:extLst>
              <a:ext uri="{FF2B5EF4-FFF2-40B4-BE49-F238E27FC236}">
                <a16:creationId xmlns:a16="http://schemas.microsoft.com/office/drawing/2014/main" id="{A0319D0F-6757-429F-A8BE-D178D2ECF335}"/>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4037838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t>基礎</a:t>
            </a:r>
            <a:r>
              <a:rPr lang="ja-JP" altLang="en-US" sz="4050" cap="none" dirty="0">
                <a:solidFill>
                  <a:schemeClr val="tx1"/>
                </a:solidFill>
              </a:rPr>
              <a:t>実験</a:t>
            </a: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716103"/>
            <a:ext cx="7920470" cy="4323476"/>
          </a:xfrm>
        </p:spPr>
        <p:txBody>
          <a:bodyPr anchor="t">
            <a:normAutofit/>
          </a:bodyPr>
          <a:lstStyle/>
          <a:p>
            <a:pPr marL="385754" indent="-385754">
              <a:buAutoNum type="arabicPeriod"/>
            </a:pPr>
            <a:r>
              <a:rPr lang="ja-JP" altLang="en-US" sz="2800" dirty="0"/>
              <a:t>音声を入力とする</a:t>
            </a:r>
            <a:r>
              <a:rPr lang="ja-JP" altLang="en-US" sz="2800" dirty="0">
                <a:solidFill>
                  <a:schemeClr val="tx1">
                    <a:lumMod val="95000"/>
                  </a:schemeClr>
                </a:solidFill>
              </a:rPr>
              <a:t>動作</a:t>
            </a:r>
            <a:r>
              <a:rPr lang="ja-JP" altLang="en-US" sz="2800" dirty="0"/>
              <a:t>ラベル識別</a:t>
            </a:r>
            <a:endParaRPr lang="en-US" altLang="ja-JP" sz="2800" cap="none" dirty="0"/>
          </a:p>
          <a:p>
            <a:pPr marL="0" indent="0">
              <a:buNone/>
            </a:pPr>
            <a:endParaRPr lang="en-US" altLang="ja-JP" sz="2800" cap="none" dirty="0">
              <a:solidFill>
                <a:schemeClr val="tx1">
                  <a:lumMod val="95000"/>
                </a:schemeClr>
              </a:solidFill>
            </a:endParaRPr>
          </a:p>
          <a:p>
            <a:pPr marL="0" indent="0">
              <a:buNone/>
            </a:pPr>
            <a:endParaRPr lang="en-US" altLang="ja-JP" sz="2800" cap="none" dirty="0">
              <a:solidFill>
                <a:schemeClr val="tx1">
                  <a:lumMod val="95000"/>
                </a:schemeClr>
              </a:solidFill>
            </a:endParaRPr>
          </a:p>
          <a:p>
            <a:pPr marL="385754" indent="-385754">
              <a:buAutoNum type="arabicPeriod" startAt="2"/>
            </a:pPr>
            <a:r>
              <a:rPr lang="ja-JP" altLang="en-US" sz="2800" dirty="0">
                <a:solidFill>
                  <a:srgbClr val="F4B54B"/>
                </a:solidFill>
              </a:rPr>
              <a:t>キャプションを入力とする動作ラベル識別</a:t>
            </a:r>
            <a:endParaRPr lang="en-US" altLang="ja-JP" sz="2800" dirty="0">
              <a:solidFill>
                <a:srgbClr val="F4B54B"/>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49</a:t>
            </a:fld>
            <a:endParaRPr kumimoji="1" lang="ja-JP" altLang="en-US"/>
          </a:p>
        </p:txBody>
      </p:sp>
    </p:spTree>
    <p:extLst>
      <p:ext uri="{BB962C8B-B14F-4D97-AF65-F5344CB8AC3E}">
        <p14:creationId xmlns:p14="http://schemas.microsoft.com/office/powerpoint/2010/main" val="105402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a:solidFill>
                  <a:schemeClr val="tx1"/>
                </a:solidFill>
              </a:rPr>
              <a:t>発表の流れ</a:t>
            </a:r>
            <a:endParaRPr lang="ja-JP" altLang="en-US" sz="405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2134475"/>
            <a:ext cx="7429499" cy="3066177"/>
          </a:xfrm>
        </p:spPr>
        <p:txBody>
          <a:bodyPr>
            <a:normAutofit/>
          </a:bodyPr>
          <a:lstStyle/>
          <a:p>
            <a:r>
              <a:rPr lang="ja-JP" altLang="en-US" sz="2400" dirty="0">
                <a:solidFill>
                  <a:srgbClr val="F4B54B"/>
                </a:solidFill>
              </a:rPr>
              <a:t>はじめに</a:t>
            </a:r>
            <a:endParaRPr lang="en-US" altLang="ja-JP" sz="2400" dirty="0">
              <a:solidFill>
                <a:srgbClr val="F4B54B"/>
              </a:solidFill>
            </a:endParaRPr>
          </a:p>
          <a:p>
            <a:r>
              <a:rPr lang="ja-JP" altLang="en-US" sz="2400" dirty="0">
                <a:solidFill>
                  <a:schemeClr val="tx1">
                    <a:lumMod val="95000"/>
                  </a:schemeClr>
                </a:solidFill>
              </a:rPr>
              <a:t>データセット</a:t>
            </a:r>
            <a:endParaRPr lang="en-US" altLang="ja-JP" sz="2400" dirty="0">
              <a:solidFill>
                <a:schemeClr val="tx1">
                  <a:lumMod val="95000"/>
                </a:schemeClr>
              </a:solidFill>
            </a:endParaRPr>
          </a:p>
          <a:p>
            <a:r>
              <a:rPr lang="ja-JP" altLang="en-US" sz="2400" dirty="0">
                <a:solidFill>
                  <a:schemeClr val="tx1">
                    <a:lumMod val="95000"/>
                  </a:schemeClr>
                </a:solidFill>
              </a:rPr>
              <a:t>要素技術</a:t>
            </a:r>
            <a:endParaRPr lang="en-US" altLang="ja-JP" sz="2400" dirty="0">
              <a:solidFill>
                <a:schemeClr val="tx1">
                  <a:lumMod val="95000"/>
                </a:schemeClr>
              </a:solidFill>
            </a:endParaRPr>
          </a:p>
          <a:p>
            <a:r>
              <a:rPr lang="ja-JP" altLang="en-US" sz="2400" dirty="0"/>
              <a:t>基礎実験</a:t>
            </a:r>
            <a:endParaRPr lang="en-US" altLang="ja-JP" sz="2400" dirty="0">
              <a:solidFill>
                <a:schemeClr val="tx1">
                  <a:lumMod val="95000"/>
                </a:schemeClr>
              </a:solidFill>
            </a:endParaRPr>
          </a:p>
          <a:p>
            <a:r>
              <a:rPr lang="ja-JP" altLang="en-US" sz="2400" dirty="0">
                <a:solidFill>
                  <a:schemeClr val="tx1">
                    <a:lumMod val="95000"/>
                  </a:schemeClr>
                </a:solidFill>
              </a:rPr>
              <a:t>まとめと今後の課題</a:t>
            </a:r>
            <a:endParaRPr lang="en-US" altLang="ja-JP" sz="24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91BCF9A2-C925-44D4-9820-76E63661DB2F}"/>
              </a:ext>
            </a:extLst>
          </p:cNvPr>
          <p:cNvSpPr>
            <a:spLocks noGrp="1"/>
          </p:cNvSpPr>
          <p:nvPr>
            <p:ph type="sldNum" sz="quarter" idx="12"/>
          </p:nvPr>
        </p:nvSpPr>
        <p:spPr/>
        <p:txBody>
          <a:bodyPr/>
          <a:lstStyle/>
          <a:p>
            <a:fld id="{84E5AB44-6C43-4864-84E5-D75B94A07FCF}" type="slidenum">
              <a:rPr kumimoji="1" lang="ja-JP" altLang="en-US" smtClean="0"/>
              <a:t>5</a:t>
            </a:fld>
            <a:endParaRPr kumimoji="1" lang="ja-JP" altLang="en-US" dirty="0"/>
          </a:p>
        </p:txBody>
      </p:sp>
    </p:spTree>
    <p:extLst>
      <p:ext uri="{BB962C8B-B14F-4D97-AF65-F5344CB8AC3E}">
        <p14:creationId xmlns:p14="http://schemas.microsoft.com/office/powerpoint/2010/main" val="4199061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50</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buFont typeface="+mj-lt"/>
              <a:buAutoNum type="arabicPeriod"/>
            </a:pPr>
            <a:r>
              <a:rPr lang="en-US" altLang="ja-JP" sz="2400" dirty="0">
                <a:solidFill>
                  <a:schemeClr val="tx1">
                    <a:lumMod val="95000"/>
                  </a:schemeClr>
                </a:solidFill>
              </a:rPr>
              <a:t>JUMAN++ </a:t>
            </a:r>
            <a:r>
              <a:rPr lang="ja-JP" altLang="en-US" sz="2400" dirty="0">
                <a:solidFill>
                  <a:schemeClr val="tx1">
                    <a:lumMod val="95000"/>
                  </a:schemeClr>
                </a:solidFill>
              </a:rPr>
              <a:t>を用いて分かち書きにする</a:t>
            </a:r>
            <a:endParaRPr lang="en-US" altLang="ja-JP" sz="2400" dirty="0">
              <a:solidFill>
                <a:schemeClr val="tx1">
                  <a:lumMod val="95000"/>
                </a:schemeClr>
              </a:solidFill>
            </a:endParaRPr>
          </a:p>
          <a:p>
            <a:pPr marL="457200" indent="-457200">
              <a:buFont typeface="+mj-lt"/>
              <a:buAutoNum type="arabicPeriod"/>
            </a:pPr>
            <a:r>
              <a:rPr lang="ja-JP" altLang="en-US" sz="2400" dirty="0">
                <a:solidFill>
                  <a:schemeClr val="tx1">
                    <a:lumMod val="95000"/>
                  </a:schemeClr>
                </a:solidFill>
                <a:effectLst/>
              </a:rPr>
              <a:t>事前学習済み </a:t>
            </a:r>
            <a:r>
              <a:rPr lang="en-US" altLang="ja-JP" sz="2400" cap="none" dirty="0">
                <a:solidFill>
                  <a:schemeClr val="tx1">
                    <a:lumMod val="95000"/>
                  </a:schemeClr>
                </a:solidFill>
                <a:effectLst/>
              </a:rPr>
              <a:t>Doc2Vec </a:t>
            </a:r>
            <a:r>
              <a:rPr lang="ja-JP" altLang="en-US" sz="2400" cap="none" dirty="0">
                <a:solidFill>
                  <a:schemeClr val="tx1">
                    <a:lumMod val="95000"/>
                  </a:schemeClr>
                </a:solidFill>
                <a:effectLst/>
              </a:rPr>
              <a:t>モデルを用いて</a:t>
            </a:r>
            <a:br>
              <a:rPr lang="en-US" altLang="ja-JP" sz="2800" cap="none" dirty="0">
                <a:solidFill>
                  <a:schemeClr val="tx1">
                    <a:lumMod val="95000"/>
                  </a:schemeClr>
                </a:solidFill>
                <a:effectLst/>
              </a:rPr>
            </a:br>
            <a:r>
              <a:rPr lang="en-US" altLang="ja-JP" sz="2400" cap="none" dirty="0">
                <a:solidFill>
                  <a:schemeClr val="tx1">
                    <a:lumMod val="95000"/>
                  </a:schemeClr>
                </a:solidFill>
                <a:effectLst/>
              </a:rPr>
              <a:t>300 </a:t>
            </a:r>
            <a:r>
              <a:rPr lang="ja-JP" altLang="en-US" sz="2400" cap="none" dirty="0">
                <a:solidFill>
                  <a:schemeClr val="tx1">
                    <a:lumMod val="95000"/>
                  </a:schemeClr>
                </a:solidFill>
                <a:effectLst/>
              </a:rPr>
              <a:t>次元のベクトルに変換</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前処理</a:t>
            </a:r>
          </a:p>
        </p:txBody>
      </p:sp>
      <p:graphicFrame>
        <p:nvGraphicFramePr>
          <p:cNvPr id="5" name="表 5">
            <a:extLst>
              <a:ext uri="{FF2B5EF4-FFF2-40B4-BE49-F238E27FC236}">
                <a16:creationId xmlns:a16="http://schemas.microsoft.com/office/drawing/2014/main" id="{5AD2BFF2-4E39-476A-8FCC-687E1B09CC94}"/>
              </a:ext>
            </a:extLst>
          </p:cNvPr>
          <p:cNvGraphicFramePr>
            <a:graphicFrameLocks noGrp="1"/>
          </p:cNvGraphicFramePr>
          <p:nvPr>
            <p:extLst>
              <p:ext uri="{D42A27DB-BD31-4B8C-83A1-F6EECF244321}">
                <p14:modId xmlns:p14="http://schemas.microsoft.com/office/powerpoint/2010/main" val="3969518387"/>
              </p:ext>
            </p:extLst>
          </p:nvPr>
        </p:nvGraphicFramePr>
        <p:xfrm>
          <a:off x="2977697" y="3454400"/>
          <a:ext cx="3186224" cy="2926080"/>
        </p:xfrm>
        <a:graphic>
          <a:graphicData uri="http://schemas.openxmlformats.org/drawingml/2006/table">
            <a:tbl>
              <a:tblPr firstRow="1" bandRow="1">
                <a:tableStyleId>{7DF18680-E054-41AD-8BC1-D1AEF772440D}</a:tableStyleId>
              </a:tblPr>
              <a:tblGrid>
                <a:gridCol w="1495646">
                  <a:extLst>
                    <a:ext uri="{9D8B030D-6E8A-4147-A177-3AD203B41FA5}">
                      <a16:colId xmlns:a16="http://schemas.microsoft.com/office/drawing/2014/main" val="3482068430"/>
                    </a:ext>
                  </a:extLst>
                </a:gridCol>
                <a:gridCol w="1690578">
                  <a:extLst>
                    <a:ext uri="{9D8B030D-6E8A-4147-A177-3AD203B41FA5}">
                      <a16:colId xmlns:a16="http://schemas.microsoft.com/office/drawing/2014/main" val="1175648635"/>
                    </a:ext>
                  </a:extLst>
                </a:gridCol>
              </a:tblGrid>
              <a:tr h="308119">
                <a:tc gridSpan="2">
                  <a:txBody>
                    <a:bodyPr/>
                    <a:lstStyle/>
                    <a:p>
                      <a:pPr algn="ctr"/>
                      <a:r>
                        <a:rPr kumimoji="1" lang="en-US" altLang="ja-JP" sz="1800" dirty="0"/>
                        <a:t>Doc2Vec </a:t>
                      </a:r>
                      <a:r>
                        <a:rPr kumimoji="1" lang="ja-JP" altLang="en-US" sz="1800" dirty="0"/>
                        <a:t>パラメータ</a:t>
                      </a:r>
                    </a:p>
                  </a:txBody>
                  <a:tcPr/>
                </a:tc>
                <a:tc hMerge="1">
                  <a:txBody>
                    <a:bodyPr/>
                    <a:lstStyle/>
                    <a:p>
                      <a:pPr algn="ctr"/>
                      <a:r>
                        <a:rPr kumimoji="1" lang="en-US" altLang="ja-JP" sz="1600" dirty="0"/>
                        <a:t>value</a:t>
                      </a:r>
                      <a:endParaRPr kumimoji="1" lang="ja-JP" altLang="en-US" sz="1600" dirty="0"/>
                    </a:p>
                  </a:txBody>
                  <a:tcPr/>
                </a:tc>
                <a:extLst>
                  <a:ext uri="{0D108BD9-81ED-4DB2-BD59-A6C34878D82A}">
                    <a16:rowId xmlns:a16="http://schemas.microsoft.com/office/drawing/2014/main" val="839409172"/>
                  </a:ext>
                </a:extLst>
              </a:tr>
              <a:tr h="607797">
                <a:tc>
                  <a:txBody>
                    <a:bodyPr/>
                    <a:lstStyle/>
                    <a:p>
                      <a:pPr algn="ctr"/>
                      <a:r>
                        <a:rPr kumimoji="1" lang="en-US" altLang="ja-JP" sz="1600" dirty="0"/>
                        <a:t>corpus</a:t>
                      </a:r>
                      <a:endParaRPr kumimoji="1" lang="ja-JP" altLang="en-US" sz="1600" dirty="0"/>
                    </a:p>
                  </a:txBody>
                  <a:tcPr anchor="ctr"/>
                </a:tc>
                <a:tc>
                  <a:txBody>
                    <a:bodyPr/>
                    <a:lstStyle/>
                    <a:p>
                      <a:pPr algn="ctr"/>
                      <a:r>
                        <a:rPr kumimoji="1" lang="ja-JP" altLang="en-US" sz="1200" dirty="0"/>
                        <a:t>日本語 </a:t>
                      </a:r>
                      <a:r>
                        <a:rPr kumimoji="1" lang="en-US" altLang="ja-JP" sz="1200" dirty="0"/>
                        <a:t>Wikipedia, </a:t>
                      </a:r>
                    </a:p>
                    <a:p>
                      <a:pPr algn="ctr"/>
                      <a:r>
                        <a:rPr kumimoji="1" lang="ja-JP" altLang="en-US" sz="1200" dirty="0"/>
                        <a:t>小説家になろう</a:t>
                      </a:r>
                      <a:r>
                        <a:rPr kumimoji="1" lang="en-US" altLang="ja-JP" sz="1200" dirty="0"/>
                        <a:t>,</a:t>
                      </a:r>
                    </a:p>
                    <a:p>
                      <a:pPr algn="ctr"/>
                      <a:r>
                        <a:rPr kumimoji="1" lang="ja-JP" altLang="en-US" sz="1200" dirty="0"/>
                        <a:t>青空文庫</a:t>
                      </a:r>
                    </a:p>
                  </a:txBody>
                  <a:tcPr/>
                </a:tc>
                <a:extLst>
                  <a:ext uri="{0D108BD9-81ED-4DB2-BD59-A6C34878D82A}">
                    <a16:rowId xmlns:a16="http://schemas.microsoft.com/office/drawing/2014/main" val="2737731379"/>
                  </a:ext>
                </a:extLst>
              </a:tr>
              <a:tr h="308119">
                <a:tc>
                  <a:txBody>
                    <a:bodyPr/>
                    <a:lstStyle/>
                    <a:p>
                      <a:pPr algn="ctr"/>
                      <a:r>
                        <a:rPr kumimoji="1" lang="en-US" altLang="ja-JP" sz="1600" baseline="0" dirty="0"/>
                        <a:t>vector size</a:t>
                      </a:r>
                      <a:endParaRPr kumimoji="1" lang="ja-JP" altLang="en-US" sz="1600" baseline="0" dirty="0"/>
                    </a:p>
                  </a:txBody>
                  <a:tcPr/>
                </a:tc>
                <a:tc>
                  <a:txBody>
                    <a:bodyPr/>
                    <a:lstStyle/>
                    <a:p>
                      <a:pPr algn="ctr"/>
                      <a:r>
                        <a:rPr kumimoji="1" lang="en-US" altLang="ja-JP" sz="1600" baseline="0" dirty="0"/>
                        <a:t>300</a:t>
                      </a:r>
                      <a:endParaRPr kumimoji="1" lang="ja-JP" altLang="en-US" sz="1600" baseline="0" dirty="0"/>
                    </a:p>
                  </a:txBody>
                  <a:tcPr/>
                </a:tc>
                <a:extLst>
                  <a:ext uri="{0D108BD9-81ED-4DB2-BD59-A6C34878D82A}">
                    <a16:rowId xmlns:a16="http://schemas.microsoft.com/office/drawing/2014/main" val="3532121685"/>
                  </a:ext>
                </a:extLst>
              </a:tr>
              <a:tr h="308119">
                <a:tc>
                  <a:txBody>
                    <a:bodyPr/>
                    <a:lstStyle/>
                    <a:p>
                      <a:pPr algn="ctr"/>
                      <a:r>
                        <a:rPr kumimoji="1" lang="en-US" altLang="ja-JP" sz="1600" baseline="0" dirty="0"/>
                        <a:t>epochs</a:t>
                      </a:r>
                      <a:endParaRPr kumimoji="1" lang="ja-JP" altLang="en-US" sz="1600" baseline="0" dirty="0"/>
                    </a:p>
                  </a:txBody>
                  <a:tcPr/>
                </a:tc>
                <a:tc>
                  <a:txBody>
                    <a:bodyPr/>
                    <a:lstStyle/>
                    <a:p>
                      <a:pPr algn="ctr"/>
                      <a:r>
                        <a:rPr kumimoji="1" lang="en-US" altLang="ja-JP" sz="1600" baseline="0" dirty="0"/>
                        <a:t>30</a:t>
                      </a:r>
                      <a:endParaRPr kumimoji="1" lang="ja-JP" altLang="en-US" sz="1600" baseline="0" dirty="0"/>
                    </a:p>
                  </a:txBody>
                  <a:tcPr/>
                </a:tc>
                <a:extLst>
                  <a:ext uri="{0D108BD9-81ED-4DB2-BD59-A6C34878D82A}">
                    <a16:rowId xmlns:a16="http://schemas.microsoft.com/office/drawing/2014/main" val="3855374097"/>
                  </a:ext>
                </a:extLst>
              </a:tr>
              <a:tr h="308119">
                <a:tc>
                  <a:txBody>
                    <a:bodyPr/>
                    <a:lstStyle/>
                    <a:p>
                      <a:pPr algn="ctr"/>
                      <a:r>
                        <a:rPr kumimoji="1" lang="en-US" altLang="ja-JP" sz="1400" baseline="0" dirty="0"/>
                        <a:t>window size</a:t>
                      </a:r>
                      <a:endParaRPr kumimoji="1" lang="ja-JP" altLang="en-US" sz="1400" baseline="0" dirty="0"/>
                    </a:p>
                  </a:txBody>
                  <a:tcPr/>
                </a:tc>
                <a:tc>
                  <a:txBody>
                    <a:bodyPr/>
                    <a:lstStyle/>
                    <a:p>
                      <a:pPr algn="ctr"/>
                      <a:r>
                        <a:rPr kumimoji="1" lang="en-US" altLang="ja-JP" sz="1600" baseline="0" dirty="0"/>
                        <a:t>8</a:t>
                      </a:r>
                      <a:endParaRPr kumimoji="1" lang="ja-JP" altLang="en-US" sz="1600" baseline="0" dirty="0"/>
                    </a:p>
                  </a:txBody>
                  <a:tcPr/>
                </a:tc>
                <a:extLst>
                  <a:ext uri="{0D108BD9-81ED-4DB2-BD59-A6C34878D82A}">
                    <a16:rowId xmlns:a16="http://schemas.microsoft.com/office/drawing/2014/main" val="3652594605"/>
                  </a:ext>
                </a:extLst>
              </a:tr>
              <a:tr h="308119">
                <a:tc>
                  <a:txBody>
                    <a:bodyPr/>
                    <a:lstStyle/>
                    <a:p>
                      <a:pPr algn="ctr"/>
                      <a:r>
                        <a:rPr kumimoji="1" lang="en-US" altLang="ja-JP" sz="1600" baseline="0" dirty="0"/>
                        <a:t>min count</a:t>
                      </a:r>
                      <a:endParaRPr kumimoji="1" lang="ja-JP" altLang="en-US" sz="1600" baseline="0" dirty="0"/>
                    </a:p>
                  </a:txBody>
                  <a:tcPr/>
                </a:tc>
                <a:tc>
                  <a:txBody>
                    <a:bodyPr/>
                    <a:lstStyle/>
                    <a:p>
                      <a:pPr algn="ctr"/>
                      <a:r>
                        <a:rPr kumimoji="1" lang="en-US" altLang="ja-JP" sz="1600" baseline="0" dirty="0"/>
                        <a:t>5</a:t>
                      </a:r>
                      <a:endParaRPr kumimoji="1" lang="ja-JP" altLang="en-US" sz="1600" baseline="0" dirty="0"/>
                    </a:p>
                  </a:txBody>
                  <a:tcPr/>
                </a:tc>
                <a:extLst>
                  <a:ext uri="{0D108BD9-81ED-4DB2-BD59-A6C34878D82A}">
                    <a16:rowId xmlns:a16="http://schemas.microsoft.com/office/drawing/2014/main" val="4138489250"/>
                  </a:ext>
                </a:extLst>
              </a:tr>
              <a:tr h="531822">
                <a:tc>
                  <a:txBody>
                    <a:bodyPr/>
                    <a:lstStyle/>
                    <a:p>
                      <a:pPr algn="ctr"/>
                      <a:r>
                        <a:rPr kumimoji="1" lang="en-US" altLang="ja-JP" sz="1600" baseline="0" dirty="0"/>
                        <a:t>model type</a:t>
                      </a:r>
                      <a:endParaRPr kumimoji="1" lang="ja-JP" altLang="en-US" sz="1600" baseline="0" dirty="0"/>
                    </a:p>
                  </a:txBody>
                  <a:tcPr anchor="ctr"/>
                </a:tc>
                <a:tc>
                  <a:txBody>
                    <a:bodyPr/>
                    <a:lstStyle/>
                    <a:p>
                      <a:pPr algn="ctr"/>
                      <a:r>
                        <a:rPr kumimoji="1" lang="en-US" altLang="ja-JP" sz="1600" baseline="0" dirty="0"/>
                        <a:t>Distributed Memory</a:t>
                      </a:r>
                      <a:endParaRPr kumimoji="1" lang="ja-JP" altLang="en-US" sz="1600" baseline="0" dirty="0"/>
                    </a:p>
                  </a:txBody>
                  <a:tcPr/>
                </a:tc>
                <a:extLst>
                  <a:ext uri="{0D108BD9-81ED-4DB2-BD59-A6C34878D82A}">
                    <a16:rowId xmlns:a16="http://schemas.microsoft.com/office/drawing/2014/main" val="884563574"/>
                  </a:ext>
                </a:extLst>
              </a:tr>
            </a:tbl>
          </a:graphicData>
        </a:graphic>
      </p:graphicFrame>
      <p:sp>
        <p:nvSpPr>
          <p:cNvPr id="11" name="正方形/長方形 10">
            <a:extLst>
              <a:ext uri="{FF2B5EF4-FFF2-40B4-BE49-F238E27FC236}">
                <a16:creationId xmlns:a16="http://schemas.microsoft.com/office/drawing/2014/main" id="{734190E8-BD27-429C-A4A1-12E79F257C47}"/>
              </a:ext>
            </a:extLst>
          </p:cNvPr>
          <p:cNvSpPr/>
          <p:nvPr/>
        </p:nvSpPr>
        <p:spPr>
          <a:xfrm>
            <a:off x="5929031" y="554989"/>
            <a:ext cx="1808480" cy="820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引用忘れ</a:t>
            </a:r>
          </a:p>
        </p:txBody>
      </p:sp>
    </p:spTree>
    <p:extLst>
      <p:ext uri="{BB962C8B-B14F-4D97-AF65-F5344CB8AC3E}">
        <p14:creationId xmlns:p14="http://schemas.microsoft.com/office/powerpoint/2010/main" val="335716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BC54E4CF-2816-4C0B-9D02-205EFD41668C}"/>
              </a:ext>
            </a:extLst>
          </p:cNvPr>
          <p:cNvSpPr>
            <a:spLocks noGrp="1"/>
          </p:cNvSpPr>
          <p:nvPr>
            <p:ph type="sldNum" sz="quarter" idx="12"/>
          </p:nvPr>
        </p:nvSpPr>
        <p:spPr/>
        <p:txBody>
          <a:bodyPr/>
          <a:lstStyle/>
          <a:p>
            <a:fld id="{84E5AB44-6C43-4864-84E5-D75B94A07FCF}" type="slidenum">
              <a:rPr kumimoji="1" lang="ja-JP" altLang="en-US" smtClean="0"/>
              <a:t>51</a:t>
            </a:fld>
            <a:endParaRPr kumimoji="1" lang="ja-JP" altLang="en-US"/>
          </a:p>
        </p:txBody>
      </p:sp>
      <p:sp>
        <p:nvSpPr>
          <p:cNvPr id="19" name="コンテンツ プレースホルダー 2">
            <a:extLst>
              <a:ext uri="{FF2B5EF4-FFF2-40B4-BE49-F238E27FC236}">
                <a16:creationId xmlns:a16="http://schemas.microsoft.com/office/drawing/2014/main" id="{7C7A9A5E-1891-4F23-89B0-31FCFADE8103}"/>
              </a:ext>
            </a:extLst>
          </p:cNvPr>
          <p:cNvSpPr txBox="1">
            <a:spLocks/>
          </p:cNvSpPr>
          <p:nvPr/>
        </p:nvSpPr>
        <p:spPr>
          <a:xfrm>
            <a:off x="856060" y="1961839"/>
            <a:ext cx="7429499" cy="14671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kumimoji="1"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kumimoji="1"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kumimoji="1"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kumimoji="1"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kumimoji="1"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ja-JP" altLang="en-US" sz="2400" cap="none" dirty="0">
                <a:solidFill>
                  <a:schemeClr val="tx1">
                    <a:lumMod val="95000"/>
                  </a:schemeClr>
                </a:solidFill>
                <a:effectLst/>
              </a:rPr>
              <a:t>同じ行動ラベル内で</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同じキャプションが付いている場合は</a:t>
            </a:r>
            <a:endParaRPr lang="en-US" altLang="ja-JP" sz="2400" cap="none" dirty="0">
              <a:solidFill>
                <a:schemeClr val="tx1">
                  <a:lumMod val="95000"/>
                </a:schemeClr>
              </a:solidFill>
              <a:effectLst/>
            </a:endParaRPr>
          </a:p>
          <a:p>
            <a:pPr marL="0" indent="0">
              <a:buNone/>
            </a:pPr>
            <a:r>
              <a:rPr lang="ja-JP" altLang="en-US" sz="2400" cap="none" dirty="0">
                <a:solidFill>
                  <a:schemeClr val="tx1">
                    <a:lumMod val="95000"/>
                  </a:schemeClr>
                </a:solidFill>
                <a:effectLst/>
              </a:rPr>
              <a:t>重複しないようにする</a:t>
            </a:r>
            <a:endParaRPr lang="en-US" altLang="ja-JP" sz="2400" cap="none" dirty="0">
              <a:solidFill>
                <a:schemeClr val="tx1">
                  <a:lumMod val="95000"/>
                </a:schemeClr>
              </a:solidFill>
              <a:effectLst/>
            </a:endParaRPr>
          </a:p>
        </p:txBody>
      </p:sp>
      <p:sp>
        <p:nvSpPr>
          <p:cNvPr id="8" name="タイトル 1">
            <a:extLst>
              <a:ext uri="{FF2B5EF4-FFF2-40B4-BE49-F238E27FC236}">
                <a16:creationId xmlns:a16="http://schemas.microsoft.com/office/drawing/2014/main" id="{20DF3228-D7A1-4FBF-A058-7BDEFAF30C98}"/>
              </a:ext>
            </a:extLst>
          </p:cNvPr>
          <p:cNvSpPr>
            <a:spLocks noGrp="1"/>
          </p:cNvSpPr>
          <p:nvPr>
            <p:ph type="title"/>
          </p:nvPr>
        </p:nvSpPr>
        <p:spPr>
          <a:xfrm>
            <a:off x="856061" y="857250"/>
            <a:ext cx="7429499" cy="820024"/>
          </a:xfrm>
        </p:spPr>
        <p:txBody>
          <a:bodyPr>
            <a:normAutofit/>
          </a:bodyPr>
          <a:lstStyle/>
          <a:p>
            <a:r>
              <a:rPr lang="ja-JP" altLang="en-US" sz="3200" dirty="0"/>
              <a:t>重複キャプションデータの削除</a:t>
            </a:r>
            <a:endParaRPr lang="ja-JP" altLang="en-US" sz="3200" cap="none" dirty="0">
              <a:solidFill>
                <a:schemeClr val="tx1"/>
              </a:solidFill>
            </a:endParaRPr>
          </a:p>
        </p:txBody>
      </p:sp>
      <p:graphicFrame>
        <p:nvGraphicFramePr>
          <p:cNvPr id="7" name="表 8">
            <a:extLst>
              <a:ext uri="{FF2B5EF4-FFF2-40B4-BE49-F238E27FC236}">
                <a16:creationId xmlns:a16="http://schemas.microsoft.com/office/drawing/2014/main" id="{0D64A479-F0F4-489D-A3D7-99E9701B68DA}"/>
              </a:ext>
            </a:extLst>
          </p:cNvPr>
          <p:cNvGraphicFramePr>
            <a:graphicFrameLocks noGrp="1"/>
          </p:cNvGraphicFramePr>
          <p:nvPr>
            <p:extLst>
              <p:ext uri="{D42A27DB-BD31-4B8C-83A1-F6EECF244321}">
                <p14:modId xmlns:p14="http://schemas.microsoft.com/office/powerpoint/2010/main" val="3685697417"/>
              </p:ext>
            </p:extLst>
          </p:nvPr>
        </p:nvGraphicFramePr>
        <p:xfrm>
          <a:off x="1286429" y="3593804"/>
          <a:ext cx="6571141" cy="2828262"/>
        </p:xfrm>
        <a:graphic>
          <a:graphicData uri="http://schemas.openxmlformats.org/drawingml/2006/table">
            <a:tbl>
              <a:tblPr firstRow="1" bandRow="1">
                <a:tableStyleId>{22838BEF-8BB2-4498-84A7-C5851F593DF1}</a:tableStyleId>
              </a:tblPr>
              <a:tblGrid>
                <a:gridCol w="898223">
                  <a:extLst>
                    <a:ext uri="{9D8B030D-6E8A-4147-A177-3AD203B41FA5}">
                      <a16:colId xmlns:a16="http://schemas.microsoft.com/office/drawing/2014/main" val="3475370750"/>
                    </a:ext>
                  </a:extLst>
                </a:gridCol>
                <a:gridCol w="898223">
                  <a:extLst>
                    <a:ext uri="{9D8B030D-6E8A-4147-A177-3AD203B41FA5}">
                      <a16:colId xmlns:a16="http://schemas.microsoft.com/office/drawing/2014/main" val="1383840031"/>
                    </a:ext>
                  </a:extLst>
                </a:gridCol>
                <a:gridCol w="2265302">
                  <a:extLst>
                    <a:ext uri="{9D8B030D-6E8A-4147-A177-3AD203B41FA5}">
                      <a16:colId xmlns:a16="http://schemas.microsoft.com/office/drawing/2014/main" val="2223544299"/>
                    </a:ext>
                  </a:extLst>
                </a:gridCol>
                <a:gridCol w="2509393">
                  <a:extLst>
                    <a:ext uri="{9D8B030D-6E8A-4147-A177-3AD203B41FA5}">
                      <a16:colId xmlns:a16="http://schemas.microsoft.com/office/drawing/2014/main" val="3229822255"/>
                    </a:ext>
                  </a:extLst>
                </a:gridCol>
              </a:tblGrid>
              <a:tr h="471377">
                <a:tc>
                  <a:txBody>
                    <a:bodyPr/>
                    <a:lstStyle/>
                    <a:p>
                      <a:r>
                        <a:rPr kumimoji="1" lang="en-US" altLang="ja-JP" dirty="0">
                          <a:solidFill>
                            <a:schemeClr val="tx1"/>
                          </a:solidFill>
                        </a:rPr>
                        <a:t>label</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place</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person</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tc>
                  <a:txBody>
                    <a:bodyPr/>
                    <a:lstStyle/>
                    <a:p>
                      <a:r>
                        <a:rPr kumimoji="1" lang="en-US" altLang="ja-JP" dirty="0">
                          <a:solidFill>
                            <a:schemeClr val="tx1"/>
                          </a:solidFill>
                        </a:rPr>
                        <a:t>action (</a:t>
                      </a:r>
                      <a:r>
                        <a:rPr kumimoji="1" lang="ja-JP" altLang="en-US" dirty="0">
                          <a:solidFill>
                            <a:schemeClr val="tx1"/>
                          </a:solidFill>
                        </a:rPr>
                        <a:t>キャプション</a:t>
                      </a:r>
                      <a:r>
                        <a:rPr kumimoji="1" lang="en-US" altLang="ja-JP" dirty="0">
                          <a:solidFill>
                            <a:schemeClr val="tx1"/>
                          </a:solidFill>
                        </a:rPr>
                        <a:t>)</a:t>
                      </a:r>
                      <a:endParaRPr kumimoji="1" lang="ja-JP" altLang="en-US" dirty="0">
                        <a:solidFill>
                          <a:schemeClr val="tx1"/>
                        </a:solidFill>
                      </a:endParaRPr>
                    </a:p>
                  </a:txBody>
                  <a:tcPr>
                    <a:lnB w="38100" cap="flat" cmpd="sng" algn="ctr">
                      <a:solidFill>
                        <a:schemeClr val="bg1">
                          <a:lumMod val="65000"/>
                          <a:lumOff val="3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874644955"/>
                  </a:ext>
                </a:extLst>
              </a:tr>
              <a:tr h="471377">
                <a:tc>
                  <a:txBody>
                    <a:bodyPr/>
                    <a:lstStyle/>
                    <a:p>
                      <a:pPr algn="l"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公園</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371788576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グレーの服を着た男性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ベンチに座って何かを飲んでいる</a:t>
                      </a:r>
                    </a:p>
                  </a:txBody>
                  <a:tcPr marL="9525" marR="9525" marT="9525" marB="0" anchor="ctr"/>
                </a:tc>
                <a:extLst>
                  <a:ext uri="{0D108BD9-81ED-4DB2-BD59-A6C34878D82A}">
                    <a16:rowId xmlns:a16="http://schemas.microsoft.com/office/drawing/2014/main" val="252232633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グレー上着を着た男性</a:t>
                      </a:r>
                    </a:p>
                  </a:txBody>
                  <a:tcPr marL="9525" marR="9525" marT="9525" marB="0" anchor="ct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tc>
                <a:extLst>
                  <a:ext uri="{0D108BD9-81ED-4DB2-BD59-A6C34878D82A}">
                    <a16:rowId xmlns:a16="http://schemas.microsoft.com/office/drawing/2014/main" val="3133739014"/>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灰色の服を着ている男性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2771445579"/>
                  </a:ext>
                </a:extLst>
              </a:tr>
              <a:tr h="471377">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drinking</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bg1">
                        <a:lumMod val="75000"/>
                        <a:lumOff val="25000"/>
                      </a:schemeClr>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屋外</a:t>
                      </a:r>
                    </a:p>
                  </a:txBody>
                  <a:tcPr marL="9525" marR="9525" marT="9525" marB="0" anchor="ctr">
                    <a:solidFill>
                      <a:schemeClr val="bg1">
                        <a:lumMod val="75000"/>
                        <a:lumOff val="25000"/>
                      </a:schemeClr>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グレーのダッフルコートを着た男性</a:t>
                      </a:r>
                    </a:p>
                  </a:txBody>
                  <a:tcPr marL="9525" marR="9525" marT="9525" marB="0" anchor="ctr">
                    <a:solidFill>
                      <a:schemeClr val="bg1">
                        <a:lumMod val="75000"/>
                        <a:lumOff val="25000"/>
                      </a:schemeClr>
                    </a:solidFill>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ベンチに座って缶コーヒーを飲んでいる</a:t>
                      </a:r>
                    </a:p>
                  </a:txBody>
                  <a:tcPr marL="9525" marR="9525" marT="9525" marB="0" anchor="ctr">
                    <a:solidFill>
                      <a:schemeClr val="bg1">
                        <a:lumMod val="75000"/>
                        <a:lumOff val="25000"/>
                      </a:schemeClr>
                    </a:solidFill>
                  </a:tcPr>
                </a:tc>
                <a:extLst>
                  <a:ext uri="{0D108BD9-81ED-4DB2-BD59-A6C34878D82A}">
                    <a16:rowId xmlns:a16="http://schemas.microsoft.com/office/drawing/2014/main" val="187256888"/>
                  </a:ext>
                </a:extLst>
              </a:tr>
            </a:tbl>
          </a:graphicData>
        </a:graphic>
      </p:graphicFrame>
      <p:sp>
        <p:nvSpPr>
          <p:cNvPr id="2" name="正方形/長方形 1">
            <a:extLst>
              <a:ext uri="{FF2B5EF4-FFF2-40B4-BE49-F238E27FC236}">
                <a16:creationId xmlns:a16="http://schemas.microsoft.com/office/drawing/2014/main" id="{BF8AF4A8-FBB0-4FA9-86BF-13C688A1DE1E}"/>
              </a:ext>
            </a:extLst>
          </p:cNvPr>
          <p:cNvSpPr/>
          <p:nvPr/>
        </p:nvSpPr>
        <p:spPr>
          <a:xfrm>
            <a:off x="5345430" y="3593804"/>
            <a:ext cx="2512140" cy="2828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1052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654883"/>
            <a:ext cx="7611664" cy="820024"/>
          </a:xfrm>
        </p:spPr>
        <p:txBody>
          <a:bodyPr>
            <a:noAutofit/>
          </a:bodyPr>
          <a:lstStyle/>
          <a:p>
            <a:r>
              <a:rPr lang="ja-JP" altLang="en-US" sz="3000" dirty="0">
                <a:solidFill>
                  <a:schemeClr val="tx1">
                    <a:lumMod val="95000"/>
                  </a:schemeClr>
                </a:solidFill>
              </a:rPr>
              <a:t>キャプションを入力とする</a:t>
            </a:r>
            <a:r>
              <a:rPr lang="ja-JP" altLang="en-US" sz="3200" dirty="0">
                <a:solidFill>
                  <a:schemeClr val="tx1">
                    <a:lumMod val="95000"/>
                  </a:schemeClr>
                </a:solidFill>
              </a:rPr>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3310FC8D-A85B-4177-8ECA-5C5958E1EE6A}"/>
              </a:ext>
            </a:extLst>
          </p:cNvPr>
          <p:cNvSpPr>
            <a:spLocks noGrp="1"/>
          </p:cNvSpPr>
          <p:nvPr>
            <p:ph type="sldNum" sz="quarter" idx="12"/>
          </p:nvPr>
        </p:nvSpPr>
        <p:spPr/>
        <p:txBody>
          <a:bodyPr/>
          <a:lstStyle/>
          <a:p>
            <a:fld id="{84E5AB44-6C43-4864-84E5-D75B94A07FCF}" type="slidenum">
              <a:rPr kumimoji="1" lang="ja-JP" altLang="en-US" smtClean="0"/>
              <a:t>52</a:t>
            </a:fld>
            <a:endParaRPr kumimoji="1" lang="ja-JP" altLang="en-US"/>
          </a:p>
        </p:txBody>
      </p:sp>
      <p:sp>
        <p:nvSpPr>
          <p:cNvPr id="37" name="テキスト ボックス 36">
            <a:extLst>
              <a:ext uri="{FF2B5EF4-FFF2-40B4-BE49-F238E27FC236}">
                <a16:creationId xmlns:a16="http://schemas.microsoft.com/office/drawing/2014/main" id="{9007BC19-395C-4E3E-B2A5-B86AA0F1AD3A}"/>
              </a:ext>
            </a:extLst>
          </p:cNvPr>
          <p:cNvSpPr txBox="1"/>
          <p:nvPr/>
        </p:nvSpPr>
        <p:spPr>
          <a:xfrm>
            <a:off x="856061" y="1732113"/>
            <a:ext cx="6507894" cy="830997"/>
          </a:xfrm>
          <a:prstGeom prst="rect">
            <a:avLst/>
          </a:prstGeom>
          <a:noFill/>
        </p:spPr>
        <p:txBody>
          <a:bodyPr wrap="square" rtlCol="0">
            <a:spAutoFit/>
          </a:bodyPr>
          <a:lstStyle/>
          <a:p>
            <a:r>
              <a:rPr lang="ja-JP" altLang="en-US" sz="2400" dirty="0">
                <a:solidFill>
                  <a:schemeClr val="tx1">
                    <a:lumMod val="95000"/>
                  </a:schemeClr>
                </a:solidFill>
              </a:rPr>
              <a:t>識別器には</a:t>
            </a:r>
            <a:endParaRPr lang="en-US" altLang="ja-JP" sz="2400" dirty="0">
              <a:solidFill>
                <a:schemeClr val="tx1">
                  <a:lumMod val="95000"/>
                </a:schemeClr>
              </a:solidFill>
            </a:endParaRPr>
          </a:p>
          <a:p>
            <a:r>
              <a:rPr lang="en-US" altLang="ja-JP" sz="2400" dirty="0">
                <a:solidFill>
                  <a:schemeClr val="tx1">
                    <a:lumMod val="95000"/>
                  </a:schemeClr>
                </a:solidFill>
              </a:rPr>
              <a:t>3 </a:t>
            </a:r>
            <a:r>
              <a:rPr lang="ja-JP" altLang="en-US" sz="2400" dirty="0">
                <a:solidFill>
                  <a:schemeClr val="tx1">
                    <a:lumMod val="95000"/>
                  </a:schemeClr>
                </a:solidFill>
              </a:rPr>
              <a:t>層の </a:t>
            </a:r>
            <a:r>
              <a:rPr lang="en-US" altLang="ja-JP" sz="2400" dirty="0">
                <a:solidFill>
                  <a:schemeClr val="tx1">
                    <a:lumMod val="95000"/>
                  </a:schemeClr>
                </a:solidFill>
              </a:rPr>
              <a:t>MLP </a:t>
            </a:r>
            <a:r>
              <a:rPr lang="ja-JP" altLang="en-US" sz="2400" dirty="0">
                <a:solidFill>
                  <a:schemeClr val="tx1">
                    <a:lumMod val="95000"/>
                  </a:schemeClr>
                </a:solidFill>
              </a:rPr>
              <a:t>を用いた</a:t>
            </a:r>
            <a:endParaRPr lang="en-US" altLang="ja-JP" sz="2400" dirty="0">
              <a:solidFill>
                <a:schemeClr val="tx1">
                  <a:lumMod val="95000"/>
                </a:schemeClr>
              </a:solidFill>
            </a:endParaRPr>
          </a:p>
        </p:txBody>
      </p:sp>
      <p:grpSp>
        <p:nvGrpSpPr>
          <p:cNvPr id="16" name="グループ化 15">
            <a:extLst>
              <a:ext uri="{FF2B5EF4-FFF2-40B4-BE49-F238E27FC236}">
                <a16:creationId xmlns:a16="http://schemas.microsoft.com/office/drawing/2014/main" id="{D1697388-763F-438C-A84A-AA4E49C415BE}"/>
              </a:ext>
            </a:extLst>
          </p:cNvPr>
          <p:cNvGrpSpPr/>
          <p:nvPr/>
        </p:nvGrpSpPr>
        <p:grpSpPr>
          <a:xfrm>
            <a:off x="1265274" y="4726210"/>
            <a:ext cx="6283779" cy="1433715"/>
            <a:chOff x="1265274" y="3982062"/>
            <a:chExt cx="6283779" cy="1433715"/>
          </a:xfrm>
        </p:grpSpPr>
        <p:grpSp>
          <p:nvGrpSpPr>
            <p:cNvPr id="9" name="グループ化 8">
              <a:extLst>
                <a:ext uri="{FF2B5EF4-FFF2-40B4-BE49-F238E27FC236}">
                  <a16:creationId xmlns:a16="http://schemas.microsoft.com/office/drawing/2014/main" id="{76ECC3F0-17CD-4471-BC87-3D6244CD4493}"/>
                </a:ext>
              </a:extLst>
            </p:cNvPr>
            <p:cNvGrpSpPr/>
            <p:nvPr/>
          </p:nvGrpSpPr>
          <p:grpSpPr>
            <a:xfrm>
              <a:off x="1265274" y="3982062"/>
              <a:ext cx="6283779" cy="1433715"/>
              <a:chOff x="1942879" y="3928311"/>
              <a:chExt cx="6283779" cy="1433715"/>
            </a:xfrm>
          </p:grpSpPr>
          <p:sp>
            <p:nvSpPr>
              <p:cNvPr id="41" name="正方形/長方形 40">
                <a:extLst>
                  <a:ext uri="{FF2B5EF4-FFF2-40B4-BE49-F238E27FC236}">
                    <a16:creationId xmlns:a16="http://schemas.microsoft.com/office/drawing/2014/main" id="{7625B30A-BEEB-4EF7-8BDF-F1477928EBF5}"/>
                  </a:ext>
                </a:extLst>
              </p:cNvPr>
              <p:cNvSpPr/>
              <p:nvPr/>
            </p:nvSpPr>
            <p:spPr>
              <a:xfrm>
                <a:off x="1942879" y="4405433"/>
                <a:ext cx="1587976" cy="488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dirty="0"/>
                  <a:t>キャプション</a:t>
                </a:r>
              </a:p>
            </p:txBody>
          </p:sp>
          <p:sp>
            <p:nvSpPr>
              <p:cNvPr id="42" name="正方形/長方形 41">
                <a:extLst>
                  <a:ext uri="{FF2B5EF4-FFF2-40B4-BE49-F238E27FC236}">
                    <a16:creationId xmlns:a16="http://schemas.microsoft.com/office/drawing/2014/main" id="{94D2456C-D22F-463F-B381-7242B4A32A94}"/>
                  </a:ext>
                </a:extLst>
              </p:cNvPr>
              <p:cNvSpPr/>
              <p:nvPr/>
            </p:nvSpPr>
            <p:spPr>
              <a:xfrm>
                <a:off x="6871449" y="4405433"/>
                <a:ext cx="1355209" cy="488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dirty="0"/>
                  <a:t>動作ラベル</a:t>
                </a:r>
              </a:p>
            </p:txBody>
          </p:sp>
          <p:sp>
            <p:nvSpPr>
              <p:cNvPr id="43" name="テキスト ボックス 42">
                <a:extLst>
                  <a:ext uri="{FF2B5EF4-FFF2-40B4-BE49-F238E27FC236}">
                    <a16:creationId xmlns:a16="http://schemas.microsoft.com/office/drawing/2014/main" id="{AFDC7902-A264-495A-B8A4-5EDFC8B7D316}"/>
                  </a:ext>
                </a:extLst>
              </p:cNvPr>
              <p:cNvSpPr txBox="1"/>
              <p:nvPr/>
            </p:nvSpPr>
            <p:spPr>
              <a:xfrm>
                <a:off x="2183854" y="3928311"/>
                <a:ext cx="1106025" cy="461665"/>
              </a:xfrm>
              <a:prstGeom prst="rect">
                <a:avLst/>
              </a:prstGeom>
              <a:noFill/>
            </p:spPr>
            <p:txBody>
              <a:bodyPr wrap="square" rtlCol="0">
                <a:spAutoFit/>
              </a:bodyPr>
              <a:lstStyle/>
              <a:p>
                <a:pPr algn="ctr"/>
                <a:r>
                  <a:rPr kumimoji="1" lang="en-US" altLang="ja-JP" sz="2400" dirty="0"/>
                  <a:t>Input</a:t>
                </a:r>
                <a:endParaRPr kumimoji="1" lang="ja-JP" altLang="en-US" sz="2400" dirty="0"/>
              </a:p>
            </p:txBody>
          </p:sp>
          <p:sp>
            <p:nvSpPr>
              <p:cNvPr id="44" name="テキスト ボックス 43">
                <a:extLst>
                  <a:ext uri="{FF2B5EF4-FFF2-40B4-BE49-F238E27FC236}">
                    <a16:creationId xmlns:a16="http://schemas.microsoft.com/office/drawing/2014/main" id="{2EAA8961-891A-4479-8C94-349D2A380D4C}"/>
                  </a:ext>
                </a:extLst>
              </p:cNvPr>
              <p:cNvSpPr txBox="1"/>
              <p:nvPr/>
            </p:nvSpPr>
            <p:spPr>
              <a:xfrm>
                <a:off x="6871450" y="3948875"/>
                <a:ext cx="1355208" cy="461665"/>
              </a:xfrm>
              <a:prstGeom prst="rect">
                <a:avLst/>
              </a:prstGeom>
              <a:noFill/>
            </p:spPr>
            <p:txBody>
              <a:bodyPr wrap="square" rtlCol="0">
                <a:spAutoFit/>
              </a:bodyPr>
              <a:lstStyle/>
              <a:p>
                <a:pPr algn="ctr"/>
                <a:r>
                  <a:rPr kumimoji="1" lang="en-US" altLang="ja-JP" sz="2400" dirty="0"/>
                  <a:t>Output</a:t>
                </a:r>
                <a:endParaRPr kumimoji="1" lang="ja-JP" altLang="en-US" sz="2400" dirty="0"/>
              </a:p>
            </p:txBody>
          </p:sp>
          <p:sp>
            <p:nvSpPr>
              <p:cNvPr id="45" name="正方形/長方形 44">
                <a:extLst>
                  <a:ext uri="{FF2B5EF4-FFF2-40B4-BE49-F238E27FC236}">
                    <a16:creationId xmlns:a16="http://schemas.microsoft.com/office/drawing/2014/main" id="{DFE93C28-9473-4DFF-B8F1-56439085E60E}"/>
                  </a:ext>
                </a:extLst>
              </p:cNvPr>
              <p:cNvSpPr/>
              <p:nvPr/>
            </p:nvSpPr>
            <p:spPr>
              <a:xfrm>
                <a:off x="3837429" y="4404327"/>
                <a:ext cx="1355209" cy="488655"/>
              </a:xfrm>
              <a:prstGeom prst="rect">
                <a:avLst/>
              </a:prstGeom>
              <a:solidFill>
                <a:srgbClr val="FF0000"/>
              </a:solidFill>
              <a:ln>
                <a:solidFill>
                  <a:srgbClr val="F4B5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Doc2Vec</a:t>
                </a:r>
                <a:endParaRPr kumimoji="1" lang="ja-JP" altLang="en-US" sz="1600" b="1" dirty="0"/>
              </a:p>
            </p:txBody>
          </p:sp>
          <p:cxnSp>
            <p:nvCxnSpPr>
              <p:cNvPr id="46" name="直線矢印コネクタ 45">
                <a:extLst>
                  <a:ext uri="{FF2B5EF4-FFF2-40B4-BE49-F238E27FC236}">
                    <a16:creationId xmlns:a16="http://schemas.microsoft.com/office/drawing/2014/main" id="{0CA64866-0A9F-42F6-8E93-FB41B1213B55}"/>
                  </a:ext>
                </a:extLst>
              </p:cNvPr>
              <p:cNvCxnSpPr>
                <a:cxnSpLocks/>
                <a:stCxn id="41" idx="3"/>
                <a:endCxn id="45" idx="1"/>
              </p:cNvCxnSpPr>
              <p:nvPr/>
            </p:nvCxnSpPr>
            <p:spPr>
              <a:xfrm flipV="1">
                <a:off x="3530855" y="4648655"/>
                <a:ext cx="306574" cy="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C422828-64A9-4E84-8B4C-50945709EA00}"/>
                  </a:ext>
                </a:extLst>
              </p:cNvPr>
              <p:cNvCxnSpPr>
                <a:cxnSpLocks/>
                <a:endCxn id="42" idx="1"/>
              </p:cNvCxnSpPr>
              <p:nvPr/>
            </p:nvCxnSpPr>
            <p:spPr>
              <a:xfrm>
                <a:off x="6547848" y="4649763"/>
                <a:ext cx="32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1266381-9653-4DB1-BF41-BB9161428AA9}"/>
                  </a:ext>
                </a:extLst>
              </p:cNvPr>
              <p:cNvSpPr/>
              <p:nvPr/>
            </p:nvSpPr>
            <p:spPr>
              <a:xfrm>
                <a:off x="5522682" y="4404328"/>
                <a:ext cx="1018723" cy="4886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識別器</a:t>
                </a:r>
              </a:p>
            </p:txBody>
          </p:sp>
          <p:sp>
            <p:nvSpPr>
              <p:cNvPr id="14" name="テキスト ボックス 13">
                <a:extLst>
                  <a:ext uri="{FF2B5EF4-FFF2-40B4-BE49-F238E27FC236}">
                    <a16:creationId xmlns:a16="http://schemas.microsoft.com/office/drawing/2014/main" id="{203D9A21-EFEF-4A04-8751-8AE7519787EA}"/>
                  </a:ext>
                </a:extLst>
              </p:cNvPr>
              <p:cNvSpPr txBox="1"/>
              <p:nvPr/>
            </p:nvSpPr>
            <p:spPr>
              <a:xfrm>
                <a:off x="5026800" y="4992694"/>
                <a:ext cx="2010486" cy="369332"/>
              </a:xfrm>
              <a:prstGeom prst="rect">
                <a:avLst/>
              </a:prstGeom>
              <a:noFill/>
            </p:spPr>
            <p:txBody>
              <a:bodyPr wrap="square" rtlCol="0">
                <a:spAutoFit/>
              </a:bodyPr>
              <a:lstStyle/>
              <a:p>
                <a:pPr algn="ctr"/>
                <a:r>
                  <a:rPr kumimoji="1" lang="en-US" altLang="ja-JP" b="1" dirty="0"/>
                  <a:t>3 </a:t>
                </a:r>
                <a:r>
                  <a:rPr kumimoji="1" lang="ja-JP" altLang="en-US" b="1" dirty="0"/>
                  <a:t>層 </a:t>
                </a:r>
                <a:r>
                  <a:rPr kumimoji="1" lang="en-US" altLang="ja-JP" b="1" dirty="0"/>
                  <a:t>MLP</a:t>
                </a:r>
                <a:endParaRPr kumimoji="1" lang="ja-JP" altLang="en-US" b="1" dirty="0"/>
              </a:p>
            </p:txBody>
          </p:sp>
          <p:cxnSp>
            <p:nvCxnSpPr>
              <p:cNvPr id="18" name="直線矢印コネクタ 17">
                <a:extLst>
                  <a:ext uri="{FF2B5EF4-FFF2-40B4-BE49-F238E27FC236}">
                    <a16:creationId xmlns:a16="http://schemas.microsoft.com/office/drawing/2014/main" id="{1B383D53-41B9-4331-A233-80D51497CA02}"/>
                  </a:ext>
                </a:extLst>
              </p:cNvPr>
              <p:cNvCxnSpPr>
                <a:cxnSpLocks/>
              </p:cNvCxnSpPr>
              <p:nvPr/>
            </p:nvCxnSpPr>
            <p:spPr>
              <a:xfrm>
                <a:off x="5192638" y="4649763"/>
                <a:ext cx="306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D53F4F17-F30D-4957-8DE6-FBD27FCEBED5}"/>
                </a:ext>
              </a:extLst>
            </p:cNvPr>
            <p:cNvSpPr txBox="1"/>
            <p:nvPr/>
          </p:nvSpPr>
          <p:spPr>
            <a:xfrm>
              <a:off x="3107155" y="3982062"/>
              <a:ext cx="1457706" cy="461665"/>
            </a:xfrm>
            <a:prstGeom prst="rect">
              <a:avLst/>
            </a:prstGeom>
            <a:noFill/>
          </p:spPr>
          <p:txBody>
            <a:bodyPr wrap="square" rtlCol="0">
              <a:spAutoFit/>
            </a:bodyPr>
            <a:lstStyle/>
            <a:p>
              <a:pPr algn="ctr"/>
              <a:r>
                <a:rPr kumimoji="1" lang="en-US" altLang="ja-JP" sz="2400" dirty="0"/>
                <a:t>Encoder</a:t>
              </a:r>
              <a:endParaRPr kumimoji="1" lang="ja-JP" altLang="en-US" sz="2400" dirty="0"/>
            </a:p>
          </p:txBody>
        </p:sp>
      </p:grpSp>
      <p:graphicFrame>
        <p:nvGraphicFramePr>
          <p:cNvPr id="27" name="表 26">
            <a:extLst>
              <a:ext uri="{FF2B5EF4-FFF2-40B4-BE49-F238E27FC236}">
                <a16:creationId xmlns:a16="http://schemas.microsoft.com/office/drawing/2014/main" id="{80BB6BF2-D4ED-4D1C-AAD7-C7D6E82E1BC0}"/>
              </a:ext>
            </a:extLst>
          </p:cNvPr>
          <p:cNvGraphicFramePr>
            <a:graphicFrameLocks noGrp="1"/>
          </p:cNvGraphicFramePr>
          <p:nvPr>
            <p:extLst>
              <p:ext uri="{D42A27DB-BD31-4B8C-83A1-F6EECF244321}">
                <p14:modId xmlns:p14="http://schemas.microsoft.com/office/powerpoint/2010/main" val="1398041156"/>
              </p:ext>
            </p:extLst>
          </p:nvPr>
        </p:nvGraphicFramePr>
        <p:xfrm>
          <a:off x="5307272" y="1869088"/>
          <a:ext cx="2539555" cy="2483505"/>
        </p:xfrm>
        <a:graphic>
          <a:graphicData uri="http://schemas.openxmlformats.org/drawingml/2006/table">
            <a:tbl>
              <a:tblPr firstRow="1" bandRow="1">
                <a:tableStyleId>{7DF18680-E054-41AD-8BC1-D1AEF772440D}</a:tableStyleId>
              </a:tblPr>
              <a:tblGrid>
                <a:gridCol w="1387572">
                  <a:extLst>
                    <a:ext uri="{9D8B030D-6E8A-4147-A177-3AD203B41FA5}">
                      <a16:colId xmlns:a16="http://schemas.microsoft.com/office/drawing/2014/main" val="498377033"/>
                    </a:ext>
                  </a:extLst>
                </a:gridCol>
                <a:gridCol w="1151983">
                  <a:extLst>
                    <a:ext uri="{9D8B030D-6E8A-4147-A177-3AD203B41FA5}">
                      <a16:colId xmlns:a16="http://schemas.microsoft.com/office/drawing/2014/main" val="3842990007"/>
                    </a:ext>
                  </a:extLst>
                </a:gridCol>
              </a:tblGrid>
              <a:tr h="339412">
                <a:tc gridSpan="2">
                  <a:txBody>
                    <a:bodyPr/>
                    <a:lstStyle/>
                    <a:p>
                      <a:pPr algn="ctr"/>
                      <a:r>
                        <a:rPr kumimoji="1" lang="en-US" altLang="ja-JP" sz="2000" dirty="0"/>
                        <a:t>3 </a:t>
                      </a:r>
                      <a:r>
                        <a:rPr kumimoji="1" lang="ja-JP" altLang="en-US" sz="2000" dirty="0"/>
                        <a:t>層 </a:t>
                      </a:r>
                      <a:r>
                        <a:rPr kumimoji="1" lang="en-US" altLang="ja-JP" sz="2000" dirty="0"/>
                        <a:t>MLP </a:t>
                      </a:r>
                      <a:r>
                        <a:rPr kumimoji="1" lang="ja-JP" altLang="en-US" sz="2000" dirty="0"/>
                        <a:t>パラメータ</a:t>
                      </a:r>
                      <a:endParaRPr kumimoji="1" lang="ja-JP" altLang="en-US" sz="2000" dirty="0">
                        <a:solidFill>
                          <a:schemeClr val="tx1"/>
                        </a:solidFill>
                      </a:endParaRPr>
                    </a:p>
                  </a:txBody>
                  <a:tcPr marL="68580" marR="68580" marT="34290" marB="34290" anchor="ctr"/>
                </a:tc>
                <a:tc hMerge="1">
                  <a:txBody>
                    <a:bodyPr/>
                    <a:lstStyle/>
                    <a:p>
                      <a:endParaRPr kumimoji="1" lang="ja-JP" altLang="en-US" dirty="0"/>
                    </a:p>
                  </a:txBody>
                  <a:tcPr/>
                </a:tc>
                <a:extLst>
                  <a:ext uri="{0D108BD9-81ED-4DB2-BD59-A6C34878D82A}">
                    <a16:rowId xmlns:a16="http://schemas.microsoft.com/office/drawing/2014/main" val="2209923497"/>
                  </a:ext>
                </a:extLst>
              </a:tr>
              <a:tr h="465519">
                <a:tc>
                  <a:txBody>
                    <a:bodyPr/>
                    <a:lstStyle/>
                    <a:p>
                      <a:pPr algn="ctr"/>
                      <a:r>
                        <a:rPr kumimoji="1" lang="ja-JP" altLang="en-US" sz="1800" dirty="0"/>
                        <a:t>入力層次元</a:t>
                      </a:r>
                    </a:p>
                  </a:txBody>
                  <a:tcPr marL="68580" marR="68580" marT="34290" marB="34290" anchor="ctr"/>
                </a:tc>
                <a:tc>
                  <a:txBody>
                    <a:bodyPr/>
                    <a:lstStyle/>
                    <a:p>
                      <a:pPr algn="ctr"/>
                      <a:r>
                        <a:rPr kumimoji="1" lang="en-US" altLang="ja-JP" sz="1800" b="1" dirty="0"/>
                        <a:t>300</a:t>
                      </a:r>
                      <a:endParaRPr kumimoji="1" lang="ja-JP" altLang="en-US" sz="1800" b="1" dirty="0"/>
                    </a:p>
                  </a:txBody>
                  <a:tcPr marL="68580" marR="68580" marT="34290" marB="34290" anchor="ctr"/>
                </a:tc>
                <a:extLst>
                  <a:ext uri="{0D108BD9-81ED-4DB2-BD59-A6C34878D82A}">
                    <a16:rowId xmlns:a16="http://schemas.microsoft.com/office/drawing/2014/main" val="3030559066"/>
                  </a:ext>
                </a:extLst>
              </a:tr>
              <a:tr h="465519">
                <a:tc>
                  <a:txBody>
                    <a:bodyPr/>
                    <a:lstStyle/>
                    <a:p>
                      <a:pPr algn="ctr"/>
                      <a:r>
                        <a:rPr kumimoji="1" lang="ja-JP" altLang="en-US" sz="1800" dirty="0"/>
                        <a:t>隠れ層次元</a:t>
                      </a:r>
                    </a:p>
                  </a:txBody>
                  <a:tcPr marL="68580" marR="68580" marT="34290" marB="34290" anchor="ctr"/>
                </a:tc>
                <a:tc>
                  <a:txBody>
                    <a:bodyPr/>
                    <a:lstStyle/>
                    <a:p>
                      <a:pPr algn="ctr"/>
                      <a:r>
                        <a:rPr kumimoji="1" lang="en-US" altLang="ja-JP" sz="1800" b="1" dirty="0"/>
                        <a:t>30</a:t>
                      </a:r>
                      <a:endParaRPr kumimoji="1" lang="ja-JP" altLang="en-US" sz="1800" b="1" dirty="0"/>
                    </a:p>
                  </a:txBody>
                  <a:tcPr marL="68580" marR="68580" marT="34290" marB="34290" anchor="ctr"/>
                </a:tc>
                <a:extLst>
                  <a:ext uri="{0D108BD9-81ED-4DB2-BD59-A6C34878D82A}">
                    <a16:rowId xmlns:a16="http://schemas.microsoft.com/office/drawing/2014/main" val="3505142670"/>
                  </a:ext>
                </a:extLst>
              </a:tr>
              <a:tr h="411151">
                <a:tc>
                  <a:txBody>
                    <a:bodyPr/>
                    <a:lstStyle/>
                    <a:p>
                      <a:pPr algn="ctr"/>
                      <a:r>
                        <a:rPr kumimoji="1" lang="ja-JP" altLang="en-US" sz="1800" dirty="0"/>
                        <a:t>出力層次元</a:t>
                      </a:r>
                    </a:p>
                  </a:txBody>
                  <a:tcPr marL="68580" marR="68580" marT="34290" marB="34290" anchor="ctr"/>
                </a:tc>
                <a:tc>
                  <a:txBody>
                    <a:bodyPr/>
                    <a:lstStyle/>
                    <a:p>
                      <a:pPr algn="ctr"/>
                      <a:r>
                        <a:rPr kumimoji="1" lang="en-US" altLang="ja-JP" sz="1800" b="1" dirty="0"/>
                        <a:t>5</a:t>
                      </a:r>
                      <a:endParaRPr kumimoji="1" lang="ja-JP" altLang="en-US" sz="1800" b="1" dirty="0"/>
                    </a:p>
                  </a:txBody>
                  <a:tcPr marL="68580" marR="68580" marT="34290" marB="34290" anchor="ctr"/>
                </a:tc>
                <a:extLst>
                  <a:ext uri="{0D108BD9-81ED-4DB2-BD59-A6C34878D82A}">
                    <a16:rowId xmlns:a16="http://schemas.microsoft.com/office/drawing/2014/main" val="113665957"/>
                  </a:ext>
                </a:extLst>
              </a:tr>
              <a:tr h="411151">
                <a:tc>
                  <a:txBody>
                    <a:bodyPr/>
                    <a:lstStyle/>
                    <a:p>
                      <a:pPr algn="ctr"/>
                      <a:r>
                        <a:rPr kumimoji="1" lang="ja-JP" altLang="en-US" sz="1800" dirty="0"/>
                        <a:t>活性化関数</a:t>
                      </a:r>
                    </a:p>
                  </a:txBody>
                  <a:tcPr marL="68580" marR="68580" marT="34290" marB="34290" anchor="ctr"/>
                </a:tc>
                <a:tc>
                  <a:txBody>
                    <a:bodyPr/>
                    <a:lstStyle/>
                    <a:p>
                      <a:pPr algn="ctr"/>
                      <a:r>
                        <a:rPr kumimoji="1" lang="en-US" altLang="ja-JP" sz="1600" b="1" dirty="0"/>
                        <a:t>tanh</a:t>
                      </a:r>
                      <a:endParaRPr kumimoji="1" lang="en-US" altLang="ja-JP" sz="1600" dirty="0"/>
                    </a:p>
                  </a:txBody>
                  <a:tcPr marL="68580" marR="68580" marT="34290" marB="34290" anchor="ctr"/>
                </a:tc>
                <a:extLst>
                  <a:ext uri="{0D108BD9-81ED-4DB2-BD59-A6C34878D82A}">
                    <a16:rowId xmlns:a16="http://schemas.microsoft.com/office/drawing/2014/main" val="4139072511"/>
                  </a:ext>
                </a:extLst>
              </a:tr>
              <a:tr h="356785">
                <a:tc>
                  <a:txBody>
                    <a:bodyPr/>
                    <a:lstStyle/>
                    <a:p>
                      <a:pPr algn="ctr"/>
                      <a:r>
                        <a:rPr kumimoji="1" lang="en-US" altLang="ja-JP" sz="1600" b="1" dirty="0"/>
                        <a:t>Dropout </a:t>
                      </a:r>
                      <a:r>
                        <a:rPr kumimoji="1" lang="ja-JP" altLang="en-US" sz="1600" b="1" dirty="0"/>
                        <a:t>率</a:t>
                      </a:r>
                    </a:p>
                  </a:txBody>
                  <a:tcPr marL="68580" marR="68580" marT="34290" marB="34290" anchor="ctr"/>
                </a:tc>
                <a:tc>
                  <a:txBody>
                    <a:bodyPr/>
                    <a:lstStyle/>
                    <a:p>
                      <a:pPr algn="ctr"/>
                      <a:r>
                        <a:rPr kumimoji="1" lang="en-US" altLang="ja-JP" sz="1600" b="1" dirty="0"/>
                        <a:t>0.2</a:t>
                      </a:r>
                    </a:p>
                  </a:txBody>
                  <a:tcPr marL="68580" marR="68580" marT="34290" marB="34290" anchor="ctr"/>
                </a:tc>
                <a:extLst>
                  <a:ext uri="{0D108BD9-81ED-4DB2-BD59-A6C34878D82A}">
                    <a16:rowId xmlns:a16="http://schemas.microsoft.com/office/drawing/2014/main" val="1490093720"/>
                  </a:ext>
                </a:extLst>
              </a:tr>
            </a:tbl>
          </a:graphicData>
        </a:graphic>
      </p:graphicFrame>
    </p:spTree>
    <p:extLst>
      <p:ext uri="{BB962C8B-B14F-4D97-AF65-F5344CB8AC3E}">
        <p14:creationId xmlns:p14="http://schemas.microsoft.com/office/powerpoint/2010/main" val="347290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cap="none" dirty="0">
                <a:solidFill>
                  <a:schemeClr val="tx1"/>
                </a:solidFill>
              </a:rPr>
              <a:t>データ数 </a:t>
            </a:r>
            <a:r>
              <a:rPr lang="en-US" altLang="ja-JP" sz="4050" cap="none" dirty="0">
                <a:solidFill>
                  <a:schemeClr val="tx1"/>
                </a:solidFill>
              </a:rPr>
              <a:t>(</a:t>
            </a:r>
            <a:r>
              <a:rPr lang="ja-JP" altLang="en-US" sz="4050" cap="none" dirty="0">
                <a:solidFill>
                  <a:schemeClr val="tx1"/>
                </a:solidFill>
              </a:rPr>
              <a:t>キャプション</a:t>
            </a:r>
            <a:r>
              <a:rPr lang="en-US" altLang="ja-JP" sz="4050" cap="none" dirty="0">
                <a:solidFill>
                  <a:schemeClr val="tx1"/>
                </a:solidFill>
              </a:rPr>
              <a:t>)</a:t>
            </a:r>
            <a:endParaRPr lang="ja-JP" altLang="en-US" sz="4050" cap="none" dirty="0">
              <a:solidFill>
                <a:schemeClr val="tx1"/>
              </a:solidFill>
            </a:endParaRPr>
          </a:p>
        </p:txBody>
      </p:sp>
      <p:sp>
        <p:nvSpPr>
          <p:cNvPr id="6" name="スライド番号プレースホルダー 5">
            <a:extLst>
              <a:ext uri="{FF2B5EF4-FFF2-40B4-BE49-F238E27FC236}">
                <a16:creationId xmlns:a16="http://schemas.microsoft.com/office/drawing/2014/main" id="{24ED46F1-DCD4-45EC-A0AC-EB5242E2E4D9}"/>
              </a:ext>
            </a:extLst>
          </p:cNvPr>
          <p:cNvSpPr>
            <a:spLocks noGrp="1"/>
          </p:cNvSpPr>
          <p:nvPr>
            <p:ph type="sldNum" sz="quarter" idx="12"/>
          </p:nvPr>
        </p:nvSpPr>
        <p:spPr/>
        <p:txBody>
          <a:bodyPr/>
          <a:lstStyle/>
          <a:p>
            <a:fld id="{84E5AB44-6C43-4864-84E5-D75B94A07FCF}" type="slidenum">
              <a:rPr kumimoji="1" lang="ja-JP" altLang="en-US" smtClean="0"/>
              <a:t>53</a:t>
            </a:fld>
            <a:endParaRPr kumimoji="1" lang="ja-JP" altLang="en-US"/>
          </a:p>
        </p:txBody>
      </p:sp>
      <p:graphicFrame>
        <p:nvGraphicFramePr>
          <p:cNvPr id="9" name="表 9">
            <a:extLst>
              <a:ext uri="{FF2B5EF4-FFF2-40B4-BE49-F238E27FC236}">
                <a16:creationId xmlns:a16="http://schemas.microsoft.com/office/drawing/2014/main" id="{0E7F627C-3640-42EE-B5AC-C69EC84349B9}"/>
              </a:ext>
            </a:extLst>
          </p:cNvPr>
          <p:cNvGraphicFramePr>
            <a:graphicFrameLocks noGrp="1"/>
          </p:cNvGraphicFramePr>
          <p:nvPr>
            <p:extLst>
              <p:ext uri="{D42A27DB-BD31-4B8C-83A1-F6EECF244321}">
                <p14:modId xmlns:p14="http://schemas.microsoft.com/office/powerpoint/2010/main" val="1811639074"/>
              </p:ext>
            </p:extLst>
          </p:nvPr>
        </p:nvGraphicFramePr>
        <p:xfrm>
          <a:off x="1522810" y="2190466"/>
          <a:ext cx="6157078" cy="2595880"/>
        </p:xfrm>
        <a:graphic>
          <a:graphicData uri="http://schemas.openxmlformats.org/drawingml/2006/table">
            <a:tbl>
              <a:tblPr firstRow="1" bandRow="1">
                <a:tableStyleId>{7DF18680-E054-41AD-8BC1-D1AEF772440D}</a:tableStyleId>
              </a:tblPr>
              <a:tblGrid>
                <a:gridCol w="1837078">
                  <a:extLst>
                    <a:ext uri="{9D8B030D-6E8A-4147-A177-3AD203B41FA5}">
                      <a16:colId xmlns:a16="http://schemas.microsoft.com/office/drawing/2014/main" val="2522279064"/>
                    </a:ext>
                  </a:extLst>
                </a:gridCol>
                <a:gridCol w="1440000">
                  <a:extLst>
                    <a:ext uri="{9D8B030D-6E8A-4147-A177-3AD203B41FA5}">
                      <a16:colId xmlns:a16="http://schemas.microsoft.com/office/drawing/2014/main" val="3548975505"/>
                    </a:ext>
                  </a:extLst>
                </a:gridCol>
                <a:gridCol w="1440000">
                  <a:extLst>
                    <a:ext uri="{9D8B030D-6E8A-4147-A177-3AD203B41FA5}">
                      <a16:colId xmlns:a16="http://schemas.microsoft.com/office/drawing/2014/main" val="1166931909"/>
                    </a:ext>
                  </a:extLst>
                </a:gridCol>
                <a:gridCol w="1440000">
                  <a:extLst>
                    <a:ext uri="{9D8B030D-6E8A-4147-A177-3AD203B41FA5}">
                      <a16:colId xmlns:a16="http://schemas.microsoft.com/office/drawing/2014/main" val="3915003830"/>
                    </a:ext>
                  </a:extLst>
                </a:gridCol>
              </a:tblGrid>
              <a:tr h="370840">
                <a:tc>
                  <a:txBody>
                    <a:bodyPr/>
                    <a:lstStyle/>
                    <a:p>
                      <a:pPr algn="l"/>
                      <a:r>
                        <a:rPr kumimoji="1" lang="en-US" altLang="ja-JP" dirty="0"/>
                        <a:t>label</a:t>
                      </a:r>
                      <a:endParaRPr kumimoji="1" lang="ja-JP" altLang="en-US" dirty="0"/>
                    </a:p>
                  </a:txBody>
                  <a:tcPr/>
                </a:tc>
                <a:tc>
                  <a:txBody>
                    <a:bodyPr/>
                    <a:lstStyle/>
                    <a:p>
                      <a:pPr algn="ctr"/>
                      <a:r>
                        <a:rPr kumimoji="1" lang="en-US" altLang="ja-JP" dirty="0"/>
                        <a:t>train</a:t>
                      </a:r>
                      <a:endParaRPr kumimoji="1" lang="ja-JP" altLang="en-US" dirty="0"/>
                    </a:p>
                  </a:txBody>
                  <a:tcPr/>
                </a:tc>
                <a:tc>
                  <a:txBody>
                    <a:bodyPr/>
                    <a:lstStyle/>
                    <a:p>
                      <a:pPr algn="ctr"/>
                      <a:r>
                        <a:rPr kumimoji="1" lang="en-US" altLang="ja-JP" dirty="0"/>
                        <a:t>validation</a:t>
                      </a:r>
                      <a:endParaRPr kumimoji="1" lang="ja-JP" altLang="en-US" dirty="0"/>
                    </a:p>
                  </a:txBody>
                  <a:tcPr/>
                </a:tc>
                <a:tc>
                  <a:txBody>
                    <a:bodyPr/>
                    <a:lstStyle/>
                    <a:p>
                      <a:pPr algn="ctr"/>
                      <a:r>
                        <a:rPr kumimoji="1" lang="en-US" altLang="ja-JP" dirty="0"/>
                        <a:t>test</a:t>
                      </a:r>
                      <a:endParaRPr kumimoji="1" lang="ja-JP" altLang="en-US" dirty="0"/>
                    </a:p>
                  </a:txBody>
                  <a:tcPr/>
                </a:tc>
                <a:extLst>
                  <a:ext uri="{0D108BD9-81ED-4DB2-BD59-A6C34878D82A}">
                    <a16:rowId xmlns:a16="http://schemas.microsoft.com/office/drawing/2014/main" val="1078340826"/>
                  </a:ext>
                </a:extLst>
              </a:tr>
              <a:tr h="370840">
                <a:tc>
                  <a:txBody>
                    <a:bodyPr/>
                    <a:lstStyle/>
                    <a:p>
                      <a:r>
                        <a:rPr kumimoji="1" lang="en-US" altLang="ja-JP" dirty="0"/>
                        <a:t>drinking</a:t>
                      </a:r>
                      <a:endParaRPr kumimoji="1" lang="ja-JP" altLang="en-US" dirty="0"/>
                    </a:p>
                  </a:txBody>
                  <a:tcPr/>
                </a:tc>
                <a:tc>
                  <a:txBody>
                    <a:bodyPr/>
                    <a:lstStyle/>
                    <a:p>
                      <a:pPr algn="ctr"/>
                      <a:r>
                        <a:rPr kumimoji="1" lang="en-US" altLang="ja-JP" dirty="0"/>
                        <a:t>646</a:t>
                      </a:r>
                      <a:endParaRPr kumimoji="1" lang="ja-JP" altLang="en-US" dirty="0"/>
                    </a:p>
                  </a:txBody>
                  <a:tcPr/>
                </a:tc>
                <a:tc>
                  <a:txBody>
                    <a:bodyPr/>
                    <a:lstStyle/>
                    <a:p>
                      <a:pPr algn="ctr"/>
                      <a:r>
                        <a:rPr kumimoji="1" lang="en-US" altLang="ja-JP" dirty="0"/>
                        <a:t>390</a:t>
                      </a:r>
                      <a:endParaRPr kumimoji="1" lang="ja-JP" altLang="en-US" dirty="0"/>
                    </a:p>
                  </a:txBody>
                  <a:tcPr/>
                </a:tc>
                <a:tc>
                  <a:txBody>
                    <a:bodyPr/>
                    <a:lstStyle/>
                    <a:p>
                      <a:pPr algn="ctr"/>
                      <a:r>
                        <a:rPr kumimoji="1" lang="en-US" altLang="ja-JP" dirty="0"/>
                        <a:t>268</a:t>
                      </a:r>
                      <a:endParaRPr kumimoji="1" lang="ja-JP" altLang="en-US" dirty="0"/>
                    </a:p>
                  </a:txBody>
                  <a:tcPr/>
                </a:tc>
                <a:extLst>
                  <a:ext uri="{0D108BD9-81ED-4DB2-BD59-A6C34878D82A}">
                    <a16:rowId xmlns:a16="http://schemas.microsoft.com/office/drawing/2014/main" val="3565660975"/>
                  </a:ext>
                </a:extLst>
              </a:tr>
              <a:tr h="370840">
                <a:tc>
                  <a:txBody>
                    <a:bodyPr/>
                    <a:lstStyle/>
                    <a:p>
                      <a:r>
                        <a:rPr kumimoji="1" lang="en-US" altLang="ja-JP" dirty="0"/>
                        <a:t>eating meal</a:t>
                      </a:r>
                      <a:endParaRPr kumimoji="1" lang="ja-JP" altLang="en-US" dirty="0"/>
                    </a:p>
                  </a:txBody>
                  <a:tcPr/>
                </a:tc>
                <a:tc>
                  <a:txBody>
                    <a:bodyPr/>
                    <a:lstStyle/>
                    <a:p>
                      <a:pPr algn="ctr"/>
                      <a:r>
                        <a:rPr kumimoji="1" lang="en-US" altLang="ja-JP" dirty="0"/>
                        <a:t>602</a:t>
                      </a:r>
                      <a:endParaRPr kumimoji="1" lang="ja-JP" altLang="en-US" dirty="0"/>
                    </a:p>
                  </a:txBody>
                  <a:tcPr/>
                </a:tc>
                <a:tc>
                  <a:txBody>
                    <a:bodyPr/>
                    <a:lstStyle/>
                    <a:p>
                      <a:pPr algn="ctr"/>
                      <a:r>
                        <a:rPr kumimoji="1" lang="en-US" altLang="ja-JP" dirty="0"/>
                        <a:t>345</a:t>
                      </a:r>
                      <a:endParaRPr kumimoji="1" lang="ja-JP" altLang="en-US" dirty="0"/>
                    </a:p>
                  </a:txBody>
                  <a:tcPr/>
                </a:tc>
                <a:tc>
                  <a:txBody>
                    <a:bodyPr/>
                    <a:lstStyle/>
                    <a:p>
                      <a:pPr algn="ctr"/>
                      <a:r>
                        <a:rPr kumimoji="1" lang="en-US" altLang="ja-JP" dirty="0"/>
                        <a:t>256</a:t>
                      </a:r>
                      <a:endParaRPr kumimoji="1" lang="ja-JP" altLang="en-US" dirty="0"/>
                    </a:p>
                  </a:txBody>
                  <a:tcPr/>
                </a:tc>
                <a:extLst>
                  <a:ext uri="{0D108BD9-81ED-4DB2-BD59-A6C34878D82A}">
                    <a16:rowId xmlns:a16="http://schemas.microsoft.com/office/drawing/2014/main" val="3487515156"/>
                  </a:ext>
                </a:extLst>
              </a:tr>
              <a:tr h="370840">
                <a:tc>
                  <a:txBody>
                    <a:bodyPr/>
                    <a:lstStyle/>
                    <a:p>
                      <a:r>
                        <a:rPr kumimoji="1" lang="en-US" altLang="ja-JP" dirty="0"/>
                        <a:t>washing face</a:t>
                      </a:r>
                      <a:endParaRPr kumimoji="1" lang="ja-JP" altLang="en-US" dirty="0"/>
                    </a:p>
                  </a:txBody>
                  <a:tcPr/>
                </a:tc>
                <a:tc>
                  <a:txBody>
                    <a:bodyPr/>
                    <a:lstStyle/>
                    <a:p>
                      <a:pPr algn="ctr"/>
                      <a:r>
                        <a:rPr kumimoji="1" lang="en-US" altLang="ja-JP" dirty="0"/>
                        <a:t>252</a:t>
                      </a:r>
                      <a:endParaRPr kumimoji="1" lang="ja-JP" altLang="en-US" dirty="0"/>
                    </a:p>
                  </a:txBody>
                  <a:tcPr/>
                </a:tc>
                <a:tc>
                  <a:txBody>
                    <a:bodyPr/>
                    <a:lstStyle/>
                    <a:p>
                      <a:pPr algn="ctr"/>
                      <a:r>
                        <a:rPr kumimoji="1" lang="en-US" altLang="ja-JP" dirty="0"/>
                        <a:t>143</a:t>
                      </a:r>
                      <a:endParaRPr kumimoji="1" lang="ja-JP" altLang="en-US" dirty="0"/>
                    </a:p>
                  </a:txBody>
                  <a:tcPr/>
                </a:tc>
                <a:tc>
                  <a:txBody>
                    <a:bodyPr/>
                    <a:lstStyle/>
                    <a:p>
                      <a:pPr algn="ctr"/>
                      <a:r>
                        <a:rPr kumimoji="1" lang="en-US" altLang="ja-JP" dirty="0"/>
                        <a:t>82</a:t>
                      </a:r>
                      <a:endParaRPr kumimoji="1" lang="ja-JP" altLang="en-US" dirty="0"/>
                    </a:p>
                  </a:txBody>
                  <a:tcPr/>
                </a:tc>
                <a:extLst>
                  <a:ext uri="{0D108BD9-81ED-4DB2-BD59-A6C34878D82A}">
                    <a16:rowId xmlns:a16="http://schemas.microsoft.com/office/drawing/2014/main" val="268615639"/>
                  </a:ext>
                </a:extLst>
              </a:tr>
              <a:tr h="370840">
                <a:tc>
                  <a:txBody>
                    <a:bodyPr/>
                    <a:lstStyle/>
                    <a:p>
                      <a:r>
                        <a:rPr kumimoji="1" lang="en-US" altLang="ja-JP" dirty="0"/>
                        <a:t>gardening</a:t>
                      </a:r>
                      <a:endParaRPr kumimoji="1" lang="ja-JP" altLang="en-US" dirty="0"/>
                    </a:p>
                  </a:txBody>
                  <a:tcPr/>
                </a:tc>
                <a:tc>
                  <a:txBody>
                    <a:bodyPr/>
                    <a:lstStyle/>
                    <a:p>
                      <a:pPr algn="ctr"/>
                      <a:r>
                        <a:rPr kumimoji="1" lang="en-US" altLang="ja-JP" dirty="0"/>
                        <a:t>1005</a:t>
                      </a:r>
                      <a:endParaRPr kumimoji="1" lang="ja-JP" altLang="en-US" dirty="0"/>
                    </a:p>
                  </a:txBody>
                  <a:tcPr/>
                </a:tc>
                <a:tc>
                  <a:txBody>
                    <a:bodyPr/>
                    <a:lstStyle/>
                    <a:p>
                      <a:pPr algn="ctr"/>
                      <a:r>
                        <a:rPr kumimoji="1" lang="en-US" altLang="ja-JP" dirty="0"/>
                        <a:t>623</a:t>
                      </a:r>
                      <a:endParaRPr kumimoji="1" lang="ja-JP" altLang="en-US" dirty="0"/>
                    </a:p>
                  </a:txBody>
                  <a:tcPr/>
                </a:tc>
                <a:tc>
                  <a:txBody>
                    <a:bodyPr/>
                    <a:lstStyle/>
                    <a:p>
                      <a:pPr algn="ctr"/>
                      <a:r>
                        <a:rPr kumimoji="1" lang="en-US" altLang="ja-JP" dirty="0"/>
                        <a:t>416</a:t>
                      </a:r>
                      <a:endParaRPr kumimoji="1" lang="ja-JP" altLang="en-US" dirty="0"/>
                    </a:p>
                  </a:txBody>
                  <a:tcPr/>
                </a:tc>
                <a:extLst>
                  <a:ext uri="{0D108BD9-81ED-4DB2-BD59-A6C34878D82A}">
                    <a16:rowId xmlns:a16="http://schemas.microsoft.com/office/drawing/2014/main" val="1810079866"/>
                  </a:ext>
                </a:extLst>
              </a:tr>
              <a:tr h="370840">
                <a:tc>
                  <a:txBody>
                    <a:bodyPr/>
                    <a:lstStyle/>
                    <a:p>
                      <a:r>
                        <a:rPr kumimoji="1" lang="en-US" altLang="ja-JP" dirty="0"/>
                        <a:t>fighting</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1042</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628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tc>
                  <a:txBody>
                    <a:bodyPr/>
                    <a:lstStyle/>
                    <a:p>
                      <a:pPr algn="ctr"/>
                      <a:r>
                        <a:rPr kumimoji="1" lang="en-US" altLang="ja-JP" dirty="0"/>
                        <a:t>398</a:t>
                      </a:r>
                      <a:endParaRPr kumimoji="1" lang="ja-JP" altLang="en-US" dirty="0"/>
                    </a:p>
                  </a:txBody>
                  <a:tcPr>
                    <a:lnB w="38100" cap="flat" cmpd="sng" algn="ctr">
                      <a:solidFill>
                        <a:schemeClr val="bg1">
                          <a:lumMod val="65000"/>
                          <a:lumOff val="35000"/>
                        </a:schemeClr>
                      </a:solidFill>
                      <a:prstDash val="solid"/>
                      <a:round/>
                      <a:headEnd type="none" w="med" len="med"/>
                      <a:tailEnd type="none" w="med" len="med"/>
                    </a:lnB>
                  </a:tcPr>
                </a:tc>
                <a:extLst>
                  <a:ext uri="{0D108BD9-81ED-4DB2-BD59-A6C34878D82A}">
                    <a16:rowId xmlns:a16="http://schemas.microsoft.com/office/drawing/2014/main" val="1518062860"/>
                  </a:ext>
                </a:extLst>
              </a:tr>
              <a:tr h="370840">
                <a:tc>
                  <a:txBody>
                    <a:bodyPr/>
                    <a:lstStyle/>
                    <a:p>
                      <a:r>
                        <a:rPr kumimoji="1" lang="ja-JP" altLang="en-US" dirty="0"/>
                        <a:t>合計</a:t>
                      </a:r>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3547 (</a:t>
                      </a:r>
                      <a:r>
                        <a:rPr kumimoji="1" lang="en-US" altLang="ja-JP" b="1" dirty="0"/>
                        <a:t>50%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2129 (</a:t>
                      </a:r>
                      <a:r>
                        <a:rPr kumimoji="1" lang="en-US" altLang="ja-JP" b="1" dirty="0"/>
                        <a:t>30%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tc>
                  <a:txBody>
                    <a:bodyPr/>
                    <a:lstStyle/>
                    <a:p>
                      <a:pPr algn="ctr"/>
                      <a:r>
                        <a:rPr kumimoji="1" lang="en-US" altLang="ja-JP" dirty="0"/>
                        <a:t>1420 (</a:t>
                      </a:r>
                      <a:r>
                        <a:rPr kumimoji="1" lang="en-US" altLang="ja-JP" b="1" dirty="0"/>
                        <a:t>20%</a:t>
                      </a:r>
                      <a:r>
                        <a:rPr kumimoji="1" lang="en-US" altLang="ja-JP" dirty="0"/>
                        <a:t>)</a:t>
                      </a:r>
                      <a:endParaRPr kumimoji="1" lang="ja-JP" altLang="en-US" dirty="0"/>
                    </a:p>
                  </a:txBody>
                  <a:tcPr>
                    <a:lnT w="38100" cap="flat" cmpd="sng" algn="ctr">
                      <a:solidFill>
                        <a:schemeClr val="bg1">
                          <a:lumMod val="65000"/>
                          <a:lumOff val="35000"/>
                        </a:schemeClr>
                      </a:solidFill>
                      <a:prstDash val="solid"/>
                      <a:round/>
                      <a:headEnd type="none" w="med" len="med"/>
                      <a:tailEnd type="none" w="med" len="med"/>
                    </a:lnT>
                  </a:tcPr>
                </a:tc>
                <a:extLst>
                  <a:ext uri="{0D108BD9-81ED-4DB2-BD59-A6C34878D82A}">
                    <a16:rowId xmlns:a16="http://schemas.microsoft.com/office/drawing/2014/main" val="1924032612"/>
                  </a:ext>
                </a:extLst>
              </a:tr>
            </a:tbl>
          </a:graphicData>
        </a:graphic>
      </p:graphicFrame>
    </p:spTree>
    <p:extLst>
      <p:ext uri="{BB962C8B-B14F-4D97-AF65-F5344CB8AC3E}">
        <p14:creationId xmlns:p14="http://schemas.microsoft.com/office/powerpoint/2010/main" val="4122347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54</a:t>
            </a:fld>
            <a:endParaRPr kumimoji="1" lang="ja-JP" altLang="en-US"/>
          </a:p>
        </p:txBody>
      </p:sp>
      <p:graphicFrame>
        <p:nvGraphicFramePr>
          <p:cNvPr id="7" name="表 6">
            <a:extLst>
              <a:ext uri="{FF2B5EF4-FFF2-40B4-BE49-F238E27FC236}">
                <a16:creationId xmlns:a16="http://schemas.microsoft.com/office/drawing/2014/main" id="{5DC6B5DE-3E46-4B29-8C64-928BADD09459}"/>
              </a:ext>
            </a:extLst>
          </p:cNvPr>
          <p:cNvGraphicFramePr>
            <a:graphicFrameLocks noGrp="1"/>
          </p:cNvGraphicFramePr>
          <p:nvPr>
            <p:extLst>
              <p:ext uri="{D42A27DB-BD31-4B8C-83A1-F6EECF244321}">
                <p14:modId xmlns:p14="http://schemas.microsoft.com/office/powerpoint/2010/main" val="4195165714"/>
              </p:ext>
            </p:extLst>
          </p:nvPr>
        </p:nvGraphicFramePr>
        <p:xfrm>
          <a:off x="2211197" y="2127191"/>
          <a:ext cx="4719225" cy="2603617"/>
        </p:xfrm>
        <a:graphic>
          <a:graphicData uri="http://schemas.openxmlformats.org/drawingml/2006/table">
            <a:tbl>
              <a:tblPr firstRow="1" lastRow="1" bandRow="1">
                <a:tableStyleId>{BDBED569-4797-4DF1-A0F4-6AAB3CD982D8}</a:tableStyleId>
              </a:tblPr>
              <a:tblGrid>
                <a:gridCol w="2311291">
                  <a:extLst>
                    <a:ext uri="{9D8B030D-6E8A-4147-A177-3AD203B41FA5}">
                      <a16:colId xmlns:a16="http://schemas.microsoft.com/office/drawing/2014/main" val="498377033"/>
                    </a:ext>
                  </a:extLst>
                </a:gridCol>
                <a:gridCol w="1203967">
                  <a:extLst>
                    <a:ext uri="{9D8B030D-6E8A-4147-A177-3AD203B41FA5}">
                      <a16:colId xmlns:a16="http://schemas.microsoft.com/office/drawing/2014/main" val="3744778616"/>
                    </a:ext>
                  </a:extLst>
                </a:gridCol>
                <a:gridCol w="1203967">
                  <a:extLst>
                    <a:ext uri="{9D8B030D-6E8A-4147-A177-3AD203B41FA5}">
                      <a16:colId xmlns:a16="http://schemas.microsoft.com/office/drawing/2014/main" val="275125406"/>
                    </a:ext>
                  </a:extLst>
                </a:gridCol>
              </a:tblGrid>
              <a:tr h="599947">
                <a:tc rowSpan="3">
                  <a:txBody>
                    <a:bodyPr/>
                    <a:lstStyle/>
                    <a:p>
                      <a:pPr algn="ctr"/>
                      <a:endParaRPr kumimoji="1" lang="ja-JP" altLang="en-US" sz="2400" dirty="0">
                        <a:solidFill>
                          <a:schemeClr val="tx1"/>
                        </a:solidFill>
                      </a:endParaRPr>
                    </a:p>
                  </a:txBody>
                  <a:tcPr marL="68580" marR="68580" marT="34290" marB="34290" anchor="ctr"/>
                </a:tc>
                <a:tc gridSpan="2">
                  <a:txBody>
                    <a:bodyPr/>
                    <a:lstStyle/>
                    <a:p>
                      <a:pPr algn="ctr"/>
                      <a:r>
                        <a:rPr kumimoji="1" lang="ja-JP" altLang="en-US" sz="2800" dirty="0">
                          <a:solidFill>
                            <a:schemeClr val="tx1"/>
                          </a:solidFill>
                        </a:rPr>
                        <a:t>評価</a:t>
                      </a:r>
                    </a:p>
                  </a:txBody>
                  <a:tcPr marL="68580" marR="68580" marT="34290" marB="34290" anchor="ctr"/>
                </a:tc>
                <a:tc hMerge="1">
                  <a:txBody>
                    <a:bodyPr/>
                    <a:lstStyle/>
                    <a:p>
                      <a:pPr algn="ctr"/>
                      <a:endParaRPr kumimoji="1" lang="ja-JP" altLang="en-US" sz="2000" dirty="0">
                        <a:solidFill>
                          <a:schemeClr val="tx1"/>
                        </a:solidFill>
                      </a:endParaRPr>
                    </a:p>
                  </a:txBody>
                  <a:tcPr/>
                </a:tc>
                <a:extLst>
                  <a:ext uri="{0D108BD9-81ED-4DB2-BD59-A6C34878D82A}">
                    <a16:rowId xmlns:a16="http://schemas.microsoft.com/office/drawing/2014/main" val="2209923497"/>
                  </a:ext>
                </a:extLst>
              </a:tr>
              <a:tr h="610781">
                <a:tc vMerge="1">
                  <a:txBody>
                    <a:bodyPr/>
                    <a:lstStyle/>
                    <a:p>
                      <a:pPr algn="ctr"/>
                      <a:endParaRPr kumimoji="1" lang="ja-JP" altLang="en-US" sz="2800" dirty="0">
                        <a:solidFill>
                          <a:schemeClr val="tx1"/>
                        </a:solidFill>
                      </a:endParaRPr>
                    </a:p>
                  </a:txBody>
                  <a:tcPr/>
                </a:tc>
                <a:tc>
                  <a:txBody>
                    <a:bodyPr/>
                    <a:lstStyle/>
                    <a:p>
                      <a:pPr algn="ctr"/>
                      <a:r>
                        <a:rPr kumimoji="1" lang="en-US" altLang="ja-JP" sz="2000" b="1" dirty="0">
                          <a:solidFill>
                            <a:schemeClr val="tx1"/>
                          </a:solidFill>
                        </a:rPr>
                        <a:t>Acc</a:t>
                      </a:r>
                      <a:endParaRPr kumimoji="1" lang="ja-JP" altLang="en-US" sz="2000" b="1" dirty="0">
                        <a:solidFill>
                          <a:schemeClr val="tx1"/>
                        </a:solidFill>
                      </a:endParaRPr>
                    </a:p>
                  </a:txBody>
                  <a:tcPr marL="68580" marR="68580" marT="34290" marB="34290" anchor="ctr"/>
                </a:tc>
                <a:tc>
                  <a:txBody>
                    <a:bodyPr/>
                    <a:lstStyle/>
                    <a:p>
                      <a:pPr algn="ctr"/>
                      <a:r>
                        <a:rPr kumimoji="1" lang="en-US" altLang="ja-JP" sz="1800" b="1" dirty="0">
                          <a:solidFill>
                            <a:schemeClr val="tx1"/>
                          </a:solidFill>
                        </a:rPr>
                        <a:t>F </a:t>
                      </a:r>
                      <a:r>
                        <a:rPr kumimoji="1" lang="ja-JP" altLang="en-US" sz="1800" b="1" dirty="0">
                          <a:solidFill>
                            <a:schemeClr val="tx1"/>
                          </a:solidFill>
                        </a:rPr>
                        <a:t>値 </a:t>
                      </a:r>
                      <a:r>
                        <a:rPr kumimoji="1" lang="en-US" altLang="ja-JP" sz="1800" b="1" dirty="0">
                          <a:solidFill>
                            <a:schemeClr val="tx1"/>
                          </a:solidFill>
                        </a:rPr>
                        <a:t>(macro)</a:t>
                      </a:r>
                      <a:endParaRPr kumimoji="1" lang="ja-JP" altLang="en-US" sz="1800" b="1" dirty="0">
                        <a:solidFill>
                          <a:schemeClr val="tx1"/>
                        </a:solidFill>
                      </a:endParaRPr>
                    </a:p>
                  </a:txBody>
                  <a:tcPr marL="68580" marR="68580" marT="34290" marB="34290" anchor="ctr"/>
                </a:tc>
                <a:extLst>
                  <a:ext uri="{0D108BD9-81ED-4DB2-BD59-A6C34878D82A}">
                    <a16:rowId xmlns:a16="http://schemas.microsoft.com/office/drawing/2014/main" val="2543766031"/>
                  </a:ext>
                </a:extLst>
              </a:tr>
              <a:tr h="693225">
                <a:tc vMerge="1">
                  <a:txBody>
                    <a:bodyPr/>
                    <a:lstStyle/>
                    <a:p>
                      <a:pPr algn="ctr"/>
                      <a:endParaRPr kumimoji="1" lang="ja-JP" altLang="en-US" sz="2400" b="1" dirty="0"/>
                    </a:p>
                  </a:txBody>
                  <a:tcPr marL="68580" marR="68580" marT="34290" marB="34290" anchor="ctr"/>
                </a:tc>
                <a:tc>
                  <a:txBody>
                    <a:bodyPr/>
                    <a:lstStyle/>
                    <a:p>
                      <a:pPr algn="ctr"/>
                      <a:r>
                        <a:rPr kumimoji="1" lang="en-US" altLang="ja-JP" sz="2800" b="1" u="none" dirty="0">
                          <a:solidFill>
                            <a:schemeClr val="tx1"/>
                          </a:solidFill>
                        </a:rPr>
                        <a:t>0.761</a:t>
                      </a:r>
                      <a:endParaRPr kumimoji="1" lang="ja-JP" altLang="en-US" sz="2800" b="1" u="none" dirty="0">
                        <a:solidFill>
                          <a:schemeClr val="tx1"/>
                        </a:solidFill>
                      </a:endParaRPr>
                    </a:p>
                  </a:txBody>
                  <a:tcPr marL="68580" marR="68580" marT="34290" marB="34290" anchor="ctr"/>
                </a:tc>
                <a:tc>
                  <a:txBody>
                    <a:bodyPr/>
                    <a:lstStyle/>
                    <a:p>
                      <a:pPr algn="ctr"/>
                      <a:r>
                        <a:rPr kumimoji="1" lang="en-US" altLang="ja-JP" sz="2800" b="1" u="none" dirty="0">
                          <a:solidFill>
                            <a:schemeClr val="tx1"/>
                          </a:solidFill>
                        </a:rPr>
                        <a:t>0.769</a:t>
                      </a:r>
                      <a:endParaRPr kumimoji="1" lang="ja-JP" altLang="en-US" sz="2800" b="1" u="none" dirty="0">
                        <a:solidFill>
                          <a:schemeClr val="tx1"/>
                        </a:solidFill>
                      </a:endParaRPr>
                    </a:p>
                  </a:txBody>
                  <a:tcPr marL="68580" marR="68580" marT="34290" marB="34290" anchor="ctr"/>
                </a:tc>
                <a:extLst>
                  <a:ext uri="{0D108BD9-81ED-4DB2-BD59-A6C34878D82A}">
                    <a16:rowId xmlns:a16="http://schemas.microsoft.com/office/drawing/2014/main" val="3030559066"/>
                  </a:ext>
                </a:extLst>
              </a:tr>
              <a:tr h="693225">
                <a:tc>
                  <a:txBody>
                    <a:bodyPr/>
                    <a:lstStyle/>
                    <a:p>
                      <a:pPr algn="ctr"/>
                      <a:r>
                        <a:rPr kumimoji="1" lang="ja-JP" altLang="en-US" sz="2400" b="1" dirty="0"/>
                        <a:t>ベースライン</a:t>
                      </a:r>
                    </a:p>
                  </a:txBody>
                  <a:tcPr marL="68580" marR="68580" marT="34290" marB="34290" anchor="ctr"/>
                </a:tc>
                <a:tc>
                  <a:txBody>
                    <a:bodyPr/>
                    <a:lstStyle/>
                    <a:p>
                      <a:pPr algn="ctr"/>
                      <a:r>
                        <a:rPr kumimoji="1" lang="en-US" altLang="ja-JP" sz="2800" dirty="0"/>
                        <a:t>0.200</a:t>
                      </a:r>
                      <a:endParaRPr kumimoji="1" lang="ja-JP" altLang="en-US" sz="2800" dirty="0"/>
                    </a:p>
                  </a:txBody>
                  <a:tcPr marL="68580" marR="68580" marT="34290" marB="34290" anchor="ctr"/>
                </a:tc>
                <a:tc>
                  <a:txBody>
                    <a:bodyPr/>
                    <a:lstStyle/>
                    <a:p>
                      <a:pPr algn="ctr"/>
                      <a:r>
                        <a:rPr kumimoji="1" lang="en-US" altLang="ja-JP" sz="2800" dirty="0"/>
                        <a:t>-</a:t>
                      </a:r>
                      <a:endParaRPr kumimoji="1" lang="ja-JP" altLang="en-US" sz="2800" dirty="0"/>
                    </a:p>
                  </a:txBody>
                  <a:tcPr marL="68580" marR="68580" marT="34290" marB="34290" anchor="ctr"/>
                </a:tc>
                <a:extLst>
                  <a:ext uri="{0D108BD9-81ED-4DB2-BD59-A6C34878D82A}">
                    <a16:rowId xmlns:a16="http://schemas.microsoft.com/office/drawing/2014/main" val="2521943963"/>
                  </a:ext>
                </a:extLst>
              </a:tr>
            </a:tbl>
          </a:graphicData>
        </a:graphic>
      </p:graphicFrame>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キャプションを入力とする動作ラベル識別</a:t>
            </a:r>
            <a:endParaRPr lang="en-US" altLang="ja-JP" sz="3000" dirty="0">
              <a:solidFill>
                <a:schemeClr val="tx1">
                  <a:lumMod val="95000"/>
                </a:schemeClr>
              </a:solidFill>
            </a:endParaRPr>
          </a:p>
        </p:txBody>
      </p:sp>
    </p:spTree>
    <p:extLst>
      <p:ext uri="{BB962C8B-B14F-4D97-AF65-F5344CB8AC3E}">
        <p14:creationId xmlns:p14="http://schemas.microsoft.com/office/powerpoint/2010/main" val="1237115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55</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8" y="1765004"/>
            <a:ext cx="3294059" cy="2196039"/>
          </a:xfrm>
          <a:prstGeom prst="rect">
            <a:avLst/>
          </a:prstGeom>
        </p:spPr>
      </p:pic>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1121875" y="4035768"/>
            <a:ext cx="3294060" cy="2757838"/>
          </a:xfrm>
          <a:prstGeom prst="rect">
            <a:avLst/>
          </a:prstGeom>
        </p:spPr>
      </p:pic>
    </p:spTree>
    <p:extLst>
      <p:ext uri="{BB962C8B-B14F-4D97-AF65-F5344CB8AC3E}">
        <p14:creationId xmlns:p14="http://schemas.microsoft.com/office/powerpoint/2010/main" val="3111640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354-31D1-409B-91E7-8DB39901C450}"/>
              </a:ext>
            </a:extLst>
          </p:cNvPr>
          <p:cNvSpPr>
            <a:spLocks noGrp="1"/>
          </p:cNvSpPr>
          <p:nvPr>
            <p:ph type="title"/>
          </p:nvPr>
        </p:nvSpPr>
        <p:spPr>
          <a:xfrm>
            <a:off x="856061" y="1314452"/>
            <a:ext cx="7429499" cy="551717"/>
          </a:xfrm>
        </p:spPr>
        <p:txBody>
          <a:bodyPr>
            <a:noAutofit/>
          </a:bodyPr>
          <a:lstStyle/>
          <a:p>
            <a:r>
              <a:rPr lang="en-US" altLang="ja-JP" sz="3600" cap="none" dirty="0">
                <a:solidFill>
                  <a:schemeClr val="tx1"/>
                </a:solidFill>
              </a:rPr>
              <a:t>Doc2Vec </a:t>
            </a:r>
            <a:r>
              <a:rPr lang="ja-JP" altLang="en-US" sz="3600" cap="none" dirty="0">
                <a:solidFill>
                  <a:schemeClr val="tx1"/>
                </a:solidFill>
              </a:rPr>
              <a:t>学習パラメータ</a:t>
            </a:r>
          </a:p>
        </p:txBody>
      </p:sp>
      <p:sp>
        <p:nvSpPr>
          <p:cNvPr id="4" name="スライド番号プレースホルダー 3">
            <a:extLst>
              <a:ext uri="{FF2B5EF4-FFF2-40B4-BE49-F238E27FC236}">
                <a16:creationId xmlns:a16="http://schemas.microsoft.com/office/drawing/2014/main" id="{DB4A4D34-AE7D-4022-BE59-D8364FA12B22}"/>
              </a:ext>
            </a:extLst>
          </p:cNvPr>
          <p:cNvSpPr>
            <a:spLocks noGrp="1"/>
          </p:cNvSpPr>
          <p:nvPr>
            <p:ph type="sldNum" sz="quarter" idx="12"/>
          </p:nvPr>
        </p:nvSpPr>
        <p:spPr/>
        <p:txBody>
          <a:bodyPr/>
          <a:lstStyle/>
          <a:p>
            <a:fld id="{84E5AB44-6C43-4864-84E5-D75B94A07FCF}" type="slidenum">
              <a:rPr kumimoji="1" lang="ja-JP" altLang="en-US" smtClean="0"/>
              <a:t>56</a:t>
            </a:fld>
            <a:endParaRPr kumimoji="1" lang="ja-JP" altLang="en-US"/>
          </a:p>
        </p:txBody>
      </p:sp>
      <p:graphicFrame>
        <p:nvGraphicFramePr>
          <p:cNvPr id="8" name="表 7">
            <a:extLst>
              <a:ext uri="{FF2B5EF4-FFF2-40B4-BE49-F238E27FC236}">
                <a16:creationId xmlns:a16="http://schemas.microsoft.com/office/drawing/2014/main" id="{5464FE5C-897A-4B73-9FB1-CB90987611BA}"/>
              </a:ext>
            </a:extLst>
          </p:cNvPr>
          <p:cNvGraphicFramePr>
            <a:graphicFrameLocks noGrp="1"/>
          </p:cNvGraphicFramePr>
          <p:nvPr>
            <p:extLst>
              <p:ext uri="{D42A27DB-BD31-4B8C-83A1-F6EECF244321}">
                <p14:modId xmlns:p14="http://schemas.microsoft.com/office/powerpoint/2010/main" val="367740802"/>
              </p:ext>
            </p:extLst>
          </p:nvPr>
        </p:nvGraphicFramePr>
        <p:xfrm>
          <a:off x="2628601" y="2124092"/>
          <a:ext cx="3884418" cy="3050124"/>
        </p:xfrm>
        <a:graphic>
          <a:graphicData uri="http://schemas.openxmlformats.org/drawingml/2006/table">
            <a:tbl>
              <a:tblPr firstRow="1" bandRow="1">
                <a:tableStyleId>{BDBED569-4797-4DF1-A0F4-6AAB3CD982D8}</a:tableStyleId>
              </a:tblPr>
              <a:tblGrid>
                <a:gridCol w="1942209">
                  <a:extLst>
                    <a:ext uri="{9D8B030D-6E8A-4147-A177-3AD203B41FA5}">
                      <a16:colId xmlns:a16="http://schemas.microsoft.com/office/drawing/2014/main" val="498377033"/>
                    </a:ext>
                  </a:extLst>
                </a:gridCol>
                <a:gridCol w="1942209">
                  <a:extLst>
                    <a:ext uri="{9D8B030D-6E8A-4147-A177-3AD203B41FA5}">
                      <a16:colId xmlns:a16="http://schemas.microsoft.com/office/drawing/2014/main" val="3842990007"/>
                    </a:ext>
                  </a:extLst>
                </a:gridCol>
              </a:tblGrid>
              <a:tr h="435732">
                <a:tc>
                  <a:txBody>
                    <a:bodyPr/>
                    <a:lstStyle/>
                    <a:p>
                      <a:pPr algn="ctr"/>
                      <a:r>
                        <a:rPr kumimoji="1" lang="ja-JP" altLang="en-US" sz="1800" dirty="0"/>
                        <a:t>モデル</a:t>
                      </a:r>
                    </a:p>
                  </a:txBody>
                  <a:tcPr marL="68580" marR="68580" marT="34290" marB="34290" anchor="ctr"/>
                </a:tc>
                <a:tc>
                  <a:txBody>
                    <a:bodyPr/>
                    <a:lstStyle/>
                    <a:p>
                      <a:pPr algn="ctr"/>
                      <a:r>
                        <a:rPr kumimoji="1" lang="en-US" altLang="ja-JP" sz="1800" dirty="0"/>
                        <a:t>PV-DM</a:t>
                      </a:r>
                      <a:endParaRPr kumimoji="1" lang="ja-JP" altLang="en-US" sz="1800" dirty="0"/>
                    </a:p>
                  </a:txBody>
                  <a:tcPr marL="68580" marR="68580" marT="34290" marB="34290" anchor="ctr"/>
                </a:tc>
                <a:extLst>
                  <a:ext uri="{0D108BD9-81ED-4DB2-BD59-A6C34878D82A}">
                    <a16:rowId xmlns:a16="http://schemas.microsoft.com/office/drawing/2014/main" val="3030559066"/>
                  </a:ext>
                </a:extLst>
              </a:tr>
              <a:tr h="435732">
                <a:tc>
                  <a:txBody>
                    <a:bodyPr/>
                    <a:lstStyle/>
                    <a:p>
                      <a:pPr algn="ctr"/>
                      <a:r>
                        <a:rPr kumimoji="1" lang="en-US" altLang="ja-JP" sz="2400" dirty="0"/>
                        <a:t>vector size</a:t>
                      </a:r>
                      <a:endParaRPr kumimoji="1" lang="ja-JP" altLang="en-US" sz="2400" dirty="0"/>
                    </a:p>
                  </a:txBody>
                  <a:tcPr marL="68580" marR="68580" marT="34290" marB="34290" anchor="ctr"/>
                </a:tc>
                <a:tc>
                  <a:txBody>
                    <a:bodyPr/>
                    <a:lstStyle/>
                    <a:p>
                      <a:pPr algn="ctr"/>
                      <a:r>
                        <a:rPr kumimoji="1" lang="en-US" altLang="ja-JP" sz="2400" dirty="0"/>
                        <a:t>300</a:t>
                      </a:r>
                      <a:endParaRPr kumimoji="1" lang="ja-JP" altLang="en-US" sz="2400" dirty="0"/>
                    </a:p>
                  </a:txBody>
                  <a:tcPr marL="68580" marR="68580" marT="34290" marB="34290" anchor="ctr"/>
                </a:tc>
                <a:extLst>
                  <a:ext uri="{0D108BD9-81ED-4DB2-BD59-A6C34878D82A}">
                    <a16:rowId xmlns:a16="http://schemas.microsoft.com/office/drawing/2014/main" val="3505142670"/>
                  </a:ext>
                </a:extLst>
              </a:tr>
              <a:tr h="435732">
                <a:tc>
                  <a:txBody>
                    <a:bodyPr/>
                    <a:lstStyle/>
                    <a:p>
                      <a:pPr algn="ctr"/>
                      <a:r>
                        <a:rPr kumimoji="1" lang="en-US" altLang="ja-JP" sz="2400" dirty="0"/>
                        <a:t>epoch</a:t>
                      </a:r>
                      <a:endParaRPr kumimoji="1" lang="ja-JP" altLang="en-US" sz="2400" dirty="0"/>
                    </a:p>
                  </a:txBody>
                  <a:tcPr marL="68580" marR="68580" marT="34290" marB="34290" anchor="ctr"/>
                </a:tc>
                <a:tc>
                  <a:txBody>
                    <a:bodyPr/>
                    <a:lstStyle/>
                    <a:p>
                      <a:pPr algn="ctr"/>
                      <a:r>
                        <a:rPr kumimoji="1" lang="en-US" altLang="ja-JP" sz="2400" dirty="0"/>
                        <a:t>30</a:t>
                      </a:r>
                      <a:endParaRPr kumimoji="1" lang="ja-JP" altLang="en-US" sz="2400" dirty="0"/>
                    </a:p>
                  </a:txBody>
                  <a:tcPr marL="68580" marR="68580" marT="34290" marB="34290" anchor="ctr"/>
                </a:tc>
                <a:extLst>
                  <a:ext uri="{0D108BD9-81ED-4DB2-BD59-A6C34878D82A}">
                    <a16:rowId xmlns:a16="http://schemas.microsoft.com/office/drawing/2014/main" val="2433668884"/>
                  </a:ext>
                </a:extLst>
              </a:tr>
              <a:tr h="435732">
                <a:tc>
                  <a:txBody>
                    <a:bodyPr/>
                    <a:lstStyle/>
                    <a:p>
                      <a:pPr algn="ctr"/>
                      <a:r>
                        <a:rPr kumimoji="1" lang="en-US" altLang="ja-JP" sz="2400" dirty="0"/>
                        <a:t>window</a:t>
                      </a:r>
                      <a:endParaRPr kumimoji="1" lang="ja-JP" altLang="en-US" sz="2400" dirty="0"/>
                    </a:p>
                  </a:txBody>
                  <a:tcPr marL="68580" marR="68580" marT="34290" marB="34290" anchor="ctr"/>
                </a:tc>
                <a:tc>
                  <a:txBody>
                    <a:bodyPr/>
                    <a:lstStyle/>
                    <a:p>
                      <a:pPr algn="ctr"/>
                      <a:r>
                        <a:rPr kumimoji="1" lang="en-US" altLang="ja-JP" sz="2400" dirty="0"/>
                        <a:t>8</a:t>
                      </a:r>
                      <a:endParaRPr kumimoji="1" lang="ja-JP" altLang="en-US" sz="2400" dirty="0"/>
                    </a:p>
                  </a:txBody>
                  <a:tcPr marL="68580" marR="68580" marT="34290" marB="34290" anchor="ctr"/>
                </a:tc>
                <a:extLst>
                  <a:ext uri="{0D108BD9-81ED-4DB2-BD59-A6C34878D82A}">
                    <a16:rowId xmlns:a16="http://schemas.microsoft.com/office/drawing/2014/main" val="113665957"/>
                  </a:ext>
                </a:extLst>
              </a:tr>
              <a:tr h="435732">
                <a:tc>
                  <a:txBody>
                    <a:bodyPr/>
                    <a:lstStyle/>
                    <a:p>
                      <a:pPr algn="ctr"/>
                      <a:r>
                        <a:rPr kumimoji="1" lang="en-US" altLang="ja-JP" sz="2400" dirty="0"/>
                        <a:t>alpha</a:t>
                      </a:r>
                      <a:endParaRPr kumimoji="1" lang="ja-JP" altLang="en-US" sz="2400" dirty="0"/>
                    </a:p>
                  </a:txBody>
                  <a:tcPr marL="68580" marR="68580" marT="34290" marB="34290" anchor="ctr"/>
                </a:tc>
                <a:tc>
                  <a:txBody>
                    <a:bodyPr/>
                    <a:lstStyle/>
                    <a:p>
                      <a:pPr algn="ctr"/>
                      <a:r>
                        <a:rPr kumimoji="1" lang="en-US" altLang="ja-JP" sz="2400" dirty="0"/>
                        <a:t>0.05</a:t>
                      </a:r>
                    </a:p>
                  </a:txBody>
                  <a:tcPr marL="68580" marR="68580" marT="34290" marB="34290" anchor="ctr"/>
                </a:tc>
                <a:extLst>
                  <a:ext uri="{0D108BD9-81ED-4DB2-BD59-A6C34878D82A}">
                    <a16:rowId xmlns:a16="http://schemas.microsoft.com/office/drawing/2014/main" val="4139072511"/>
                  </a:ext>
                </a:extLst>
              </a:tr>
              <a:tr h="435732">
                <a:tc>
                  <a:txBody>
                    <a:bodyPr/>
                    <a:lstStyle/>
                    <a:p>
                      <a:pPr algn="ctr"/>
                      <a:r>
                        <a:rPr kumimoji="1" lang="en-US" altLang="ja-JP" sz="2400" dirty="0"/>
                        <a:t>min count</a:t>
                      </a:r>
                      <a:endParaRPr kumimoji="1" lang="ja-JP" altLang="en-US" sz="2400" dirty="0"/>
                    </a:p>
                  </a:txBody>
                  <a:tcPr marL="68580" marR="68580" marT="34290" marB="34290" anchor="ctr"/>
                </a:tc>
                <a:tc>
                  <a:txBody>
                    <a:bodyPr/>
                    <a:lstStyle/>
                    <a:p>
                      <a:pPr algn="ctr"/>
                      <a:r>
                        <a:rPr kumimoji="1" lang="en-US" altLang="ja-JP" sz="2400" dirty="0"/>
                        <a:t>5</a:t>
                      </a:r>
                    </a:p>
                  </a:txBody>
                  <a:tcPr marL="68580" marR="68580" marT="34290" marB="34290" anchor="ctr"/>
                </a:tc>
                <a:extLst>
                  <a:ext uri="{0D108BD9-81ED-4DB2-BD59-A6C34878D82A}">
                    <a16:rowId xmlns:a16="http://schemas.microsoft.com/office/drawing/2014/main" val="1490093720"/>
                  </a:ext>
                </a:extLst>
              </a:tr>
              <a:tr h="435732">
                <a:tc>
                  <a:txBody>
                    <a:bodyPr/>
                    <a:lstStyle/>
                    <a:p>
                      <a:pPr algn="ctr"/>
                      <a:r>
                        <a:rPr kumimoji="1" lang="en-US" altLang="ja-JP" sz="2400" dirty="0"/>
                        <a:t>workers</a:t>
                      </a:r>
                      <a:endParaRPr kumimoji="1" lang="ja-JP" altLang="en-US" sz="2400" dirty="0"/>
                    </a:p>
                  </a:txBody>
                  <a:tcPr marL="68580" marR="68580" marT="34290" marB="34290" anchor="ctr"/>
                </a:tc>
                <a:tc>
                  <a:txBody>
                    <a:bodyPr/>
                    <a:lstStyle/>
                    <a:p>
                      <a:pPr algn="ctr"/>
                      <a:r>
                        <a:rPr kumimoji="1" lang="en-US" altLang="ja-JP" sz="2400" dirty="0"/>
                        <a:t>4</a:t>
                      </a:r>
                    </a:p>
                  </a:txBody>
                  <a:tcPr marL="68580" marR="68580" marT="34290" marB="34290" anchor="ctr"/>
                </a:tc>
                <a:extLst>
                  <a:ext uri="{0D108BD9-81ED-4DB2-BD59-A6C34878D82A}">
                    <a16:rowId xmlns:a16="http://schemas.microsoft.com/office/drawing/2014/main" val="3646516535"/>
                  </a:ext>
                </a:extLst>
              </a:tr>
            </a:tbl>
          </a:graphicData>
        </a:graphic>
      </p:graphicFrame>
      <p:sp>
        <p:nvSpPr>
          <p:cNvPr id="12" name="テキスト ボックス 11">
            <a:extLst>
              <a:ext uri="{FF2B5EF4-FFF2-40B4-BE49-F238E27FC236}">
                <a16:creationId xmlns:a16="http://schemas.microsoft.com/office/drawing/2014/main" id="{2794844C-DE63-41A7-8024-CBF5AAA0F4E3}"/>
              </a:ext>
            </a:extLst>
          </p:cNvPr>
          <p:cNvSpPr txBox="1"/>
          <p:nvPr/>
        </p:nvSpPr>
        <p:spPr>
          <a:xfrm>
            <a:off x="4865873" y="5174216"/>
            <a:ext cx="2469206" cy="461665"/>
          </a:xfrm>
          <a:prstGeom prst="rect">
            <a:avLst/>
          </a:prstGeom>
          <a:noFill/>
        </p:spPr>
        <p:txBody>
          <a:bodyPr wrap="square" rtlCol="0">
            <a:spAutoFit/>
          </a:bodyPr>
          <a:lstStyle/>
          <a:p>
            <a:r>
              <a:rPr kumimoji="1" lang="ja-JP" altLang="en-US" sz="2400" dirty="0"/>
              <a:t>学習時間 </a:t>
            </a:r>
            <a:r>
              <a:rPr kumimoji="1" lang="en-US" altLang="ja-JP" sz="2400" dirty="0"/>
              <a:t>10</a:t>
            </a:r>
            <a:r>
              <a:rPr kumimoji="1" lang="ja-JP" altLang="en-US" sz="2400" dirty="0"/>
              <a:t>時間</a:t>
            </a:r>
          </a:p>
        </p:txBody>
      </p:sp>
    </p:spTree>
    <p:extLst>
      <p:ext uri="{BB962C8B-B14F-4D97-AF65-F5344CB8AC3E}">
        <p14:creationId xmlns:p14="http://schemas.microsoft.com/office/powerpoint/2010/main" val="1126581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3A45BB-2FBF-4DE0-861B-AB04EB6DEC12}"/>
              </a:ext>
            </a:extLst>
          </p:cNvPr>
          <p:cNvSpPr>
            <a:spLocks noGrp="1"/>
          </p:cNvSpPr>
          <p:nvPr>
            <p:ph type="sldNum" sz="quarter" idx="12"/>
          </p:nvPr>
        </p:nvSpPr>
        <p:spPr/>
        <p:txBody>
          <a:bodyPr/>
          <a:lstStyle/>
          <a:p>
            <a:fld id="{84E5AB44-6C43-4864-84E5-D75B94A07FCF}" type="slidenum">
              <a:rPr kumimoji="1" lang="ja-JP" altLang="en-US" smtClean="0"/>
              <a:pPr/>
              <a:t>57</a:t>
            </a:fld>
            <a:endParaRPr kumimoji="1" lang="ja-JP" altLang="en-US" dirty="0"/>
          </a:p>
        </p:txBody>
      </p:sp>
      <p:grpSp>
        <p:nvGrpSpPr>
          <p:cNvPr id="12" name="グループ化 11">
            <a:extLst>
              <a:ext uri="{FF2B5EF4-FFF2-40B4-BE49-F238E27FC236}">
                <a16:creationId xmlns:a16="http://schemas.microsoft.com/office/drawing/2014/main" id="{3A48B391-CEE1-4E7C-BD85-55253141EC9B}"/>
              </a:ext>
            </a:extLst>
          </p:cNvPr>
          <p:cNvGrpSpPr/>
          <p:nvPr/>
        </p:nvGrpSpPr>
        <p:grpSpPr>
          <a:xfrm>
            <a:off x="1849120" y="1477790"/>
            <a:ext cx="5295218" cy="2214880"/>
            <a:chOff x="1849120" y="1477790"/>
            <a:chExt cx="5295218" cy="2214880"/>
          </a:xfrm>
        </p:grpSpPr>
        <p:grpSp>
          <p:nvGrpSpPr>
            <p:cNvPr id="9" name="グループ化 8">
              <a:extLst>
                <a:ext uri="{FF2B5EF4-FFF2-40B4-BE49-F238E27FC236}">
                  <a16:creationId xmlns:a16="http://schemas.microsoft.com/office/drawing/2014/main" id="{12AB7AE5-1E52-441B-96B1-6D1B373989AA}"/>
                </a:ext>
              </a:extLst>
            </p:cNvPr>
            <p:cNvGrpSpPr/>
            <p:nvPr/>
          </p:nvGrpSpPr>
          <p:grpSpPr>
            <a:xfrm>
              <a:off x="1849120" y="1477790"/>
              <a:ext cx="5295218" cy="2214880"/>
              <a:chOff x="1849120" y="1477790"/>
              <a:chExt cx="5295218" cy="2214880"/>
            </a:xfrm>
          </p:grpSpPr>
          <p:pic>
            <p:nvPicPr>
              <p:cNvPr id="6" name="図 5" descr="タイムライン が含まれている画像&#10;&#10;自動的に生成された説明">
                <a:extLst>
                  <a:ext uri="{FF2B5EF4-FFF2-40B4-BE49-F238E27FC236}">
                    <a16:creationId xmlns:a16="http://schemas.microsoft.com/office/drawing/2014/main" id="{C8EC2B3B-CDA6-4638-96F8-6E869AB289CA}"/>
                  </a:ext>
                </a:extLst>
              </p:cNvPr>
              <p:cNvPicPr>
                <a:picLocks noChangeAspect="1"/>
              </p:cNvPicPr>
              <p:nvPr/>
            </p:nvPicPr>
            <p:blipFill rotWithShape="1">
              <a:blip r:embed="rId2">
                <a:extLst>
                  <a:ext uri="{28A0092B-C50C-407E-A947-70E740481C1C}">
                    <a14:useLocalDpi xmlns:a14="http://schemas.microsoft.com/office/drawing/2010/main" val="0"/>
                  </a:ext>
                </a:extLst>
              </a:blip>
              <a:srcRect l="5333" t="37445" r="7803" b="38333"/>
              <a:stretch/>
            </p:blipFill>
            <p:spPr>
              <a:xfrm>
                <a:off x="1849120" y="2585230"/>
                <a:ext cx="5295218" cy="1107440"/>
              </a:xfrm>
              <a:prstGeom prst="rect">
                <a:avLst/>
              </a:prstGeom>
            </p:spPr>
          </p:pic>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7841D75-B7DD-4F25-994B-D239EE84C670}"/>
                  </a:ext>
                </a:extLst>
              </p:cNvPr>
              <p:cNvPicPr>
                <a:picLocks noChangeAspect="1"/>
              </p:cNvPicPr>
              <p:nvPr/>
            </p:nvPicPr>
            <p:blipFill rotWithShape="1">
              <a:blip r:embed="rId3">
                <a:extLst>
                  <a:ext uri="{28A0092B-C50C-407E-A947-70E740481C1C}">
                    <a14:useLocalDpi xmlns:a14="http://schemas.microsoft.com/office/drawing/2010/main" val="0"/>
                  </a:ext>
                </a:extLst>
              </a:blip>
              <a:srcRect l="5333" t="37445" r="7803" b="38333"/>
              <a:stretch/>
            </p:blipFill>
            <p:spPr>
              <a:xfrm>
                <a:off x="1849120" y="1477790"/>
                <a:ext cx="5295218" cy="1107440"/>
              </a:xfrm>
              <a:prstGeom prst="rect">
                <a:avLst/>
              </a:prstGeom>
            </p:spPr>
          </p:pic>
        </p:grpSp>
        <p:sp>
          <p:nvSpPr>
            <p:cNvPr id="10" name="テキスト ボックス 9">
              <a:extLst>
                <a:ext uri="{FF2B5EF4-FFF2-40B4-BE49-F238E27FC236}">
                  <a16:creationId xmlns:a16="http://schemas.microsoft.com/office/drawing/2014/main" id="{DFEDCFD2-4EEB-43CB-8A8F-44D23A4A0A44}"/>
                </a:ext>
              </a:extLst>
            </p:cNvPr>
            <p:cNvSpPr txBox="1"/>
            <p:nvPr/>
          </p:nvSpPr>
          <p:spPr>
            <a:xfrm>
              <a:off x="3759200" y="147779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original</a:t>
              </a:r>
              <a:endParaRPr kumimoji="1" lang="ja-JP" altLang="en-US" dirty="0">
                <a:solidFill>
                  <a:schemeClr val="bg1">
                    <a:lumMod val="95000"/>
                    <a:lumOff val="5000"/>
                  </a:schemeClr>
                </a:solidFill>
              </a:endParaRPr>
            </a:p>
          </p:txBody>
        </p:sp>
        <p:sp>
          <p:nvSpPr>
            <p:cNvPr id="11" name="テキスト ボックス 10">
              <a:extLst>
                <a:ext uri="{FF2B5EF4-FFF2-40B4-BE49-F238E27FC236}">
                  <a16:creationId xmlns:a16="http://schemas.microsoft.com/office/drawing/2014/main" id="{886454DF-C7EA-408A-B6F3-6BA85FA06147}"/>
                </a:ext>
              </a:extLst>
            </p:cNvPr>
            <p:cNvSpPr txBox="1"/>
            <p:nvPr/>
          </p:nvSpPr>
          <p:spPr>
            <a:xfrm>
              <a:off x="3759200" y="2585230"/>
              <a:ext cx="1625600" cy="369332"/>
            </a:xfrm>
            <a:prstGeom prst="rect">
              <a:avLst/>
            </a:prstGeom>
            <a:noFill/>
          </p:spPr>
          <p:txBody>
            <a:bodyPr wrap="square" rtlCol="0">
              <a:spAutoFit/>
            </a:bodyPr>
            <a:lstStyle/>
            <a:p>
              <a:pPr algn="ctr"/>
              <a:r>
                <a:rPr kumimoji="1" lang="en-US" altLang="ja-JP" dirty="0">
                  <a:solidFill>
                    <a:schemeClr val="bg1">
                      <a:lumMod val="95000"/>
                      <a:lumOff val="5000"/>
                    </a:schemeClr>
                  </a:solidFill>
                </a:rPr>
                <a:t>augmented</a:t>
              </a:r>
              <a:endParaRPr kumimoji="1" lang="ja-JP" altLang="en-US" dirty="0">
                <a:solidFill>
                  <a:schemeClr val="bg1">
                    <a:lumMod val="95000"/>
                    <a:lumOff val="5000"/>
                  </a:schemeClr>
                </a:solidFill>
              </a:endParaRPr>
            </a:p>
          </p:txBody>
        </p:sp>
      </p:grpSp>
    </p:spTree>
    <p:extLst>
      <p:ext uri="{BB962C8B-B14F-4D97-AF65-F5344CB8AC3E}">
        <p14:creationId xmlns:p14="http://schemas.microsoft.com/office/powerpoint/2010/main" val="3572274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46988-0540-4269-AC92-CA8D662865D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AF23FB-E15D-4834-872E-BB146BFD66CD}"/>
              </a:ext>
            </a:extLst>
          </p:cNvPr>
          <p:cNvSpPr>
            <a:spLocks noGrp="1"/>
          </p:cNvSpPr>
          <p:nvPr>
            <p:ph type="sldNum" sz="quarter" idx="12"/>
          </p:nvPr>
        </p:nvSpPr>
        <p:spPr/>
        <p:txBody>
          <a:bodyPr/>
          <a:lstStyle/>
          <a:p>
            <a:fld id="{84E5AB44-6C43-4864-84E5-D75B94A07FCF}" type="slidenum">
              <a:rPr kumimoji="1" lang="ja-JP" altLang="en-US" smtClean="0"/>
              <a:pPr/>
              <a:t>58</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E0BA05D5-4AD0-4506-B5F3-285946D7E606}"/>
              </a:ext>
            </a:extLst>
          </p:cNvPr>
          <p:cNvPicPr>
            <a:picLocks noChangeAspect="1"/>
          </p:cNvPicPr>
          <p:nvPr/>
        </p:nvPicPr>
        <p:blipFill rotWithShape="1">
          <a:blip r:embed="rId2">
            <a:extLst>
              <a:ext uri="{28A0092B-C50C-407E-A947-70E740481C1C}">
                <a14:useLocalDpi xmlns:a14="http://schemas.microsoft.com/office/drawing/2010/main" val="0"/>
              </a:ext>
            </a:extLst>
          </a:blip>
          <a:srcRect l="8904" r="8950" b="32909"/>
          <a:stretch/>
        </p:blipFill>
        <p:spPr>
          <a:xfrm>
            <a:off x="814180" y="768139"/>
            <a:ext cx="7511473" cy="3570397"/>
          </a:xfrm>
          <a:prstGeom prst="rect">
            <a:avLst/>
          </a:prstGeom>
        </p:spPr>
      </p:pic>
    </p:spTree>
    <p:extLst>
      <p:ext uri="{BB962C8B-B14F-4D97-AF65-F5344CB8AC3E}">
        <p14:creationId xmlns:p14="http://schemas.microsoft.com/office/powerpoint/2010/main" val="4244403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59</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91196" y="1307388"/>
            <a:ext cx="1435395" cy="523220"/>
          </a:xfrm>
          <a:prstGeom prst="rect">
            <a:avLst/>
          </a:prstGeom>
          <a:noFill/>
        </p:spPr>
        <p:txBody>
          <a:bodyPr wrap="square" rtlCol="0">
            <a:spAutoFit/>
          </a:bodyPr>
          <a:lstStyle/>
          <a:p>
            <a:r>
              <a:rPr kumimoji="1" lang="en-US" altLang="ja-JP" sz="2800" dirty="0" err="1"/>
              <a:t>ResNet</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0" y="3717597"/>
            <a:ext cx="2217788" cy="707886"/>
          </a:xfrm>
          <a:prstGeom prst="rect">
            <a:avLst/>
          </a:prstGeom>
          <a:noFill/>
        </p:spPr>
        <p:txBody>
          <a:bodyPr wrap="square" rtlCol="0">
            <a:spAutoFit/>
          </a:bodyPr>
          <a:lstStyle/>
          <a:p>
            <a:pPr algn="ctr"/>
            <a:r>
              <a:rPr kumimoji="1" lang="en-US" altLang="ja-JP" sz="2800" dirty="0" err="1"/>
              <a:t>ResNet</a:t>
            </a:r>
            <a:endParaRPr kumimoji="1" lang="en-US" altLang="ja-JP" sz="2800" dirty="0"/>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5" name="グループ化 4">
            <a:extLst>
              <a:ext uri="{FF2B5EF4-FFF2-40B4-BE49-F238E27FC236}">
                <a16:creationId xmlns:a16="http://schemas.microsoft.com/office/drawing/2014/main" id="{7F96AA69-2D24-413F-B023-02B8EDC84CE7}"/>
              </a:ext>
            </a:extLst>
          </p:cNvPr>
          <p:cNvGrpSpPr/>
          <p:nvPr/>
        </p:nvGrpSpPr>
        <p:grpSpPr>
          <a:xfrm>
            <a:off x="2071218" y="1041476"/>
            <a:ext cx="6364836" cy="4775048"/>
            <a:chOff x="2359317" y="1042008"/>
            <a:chExt cx="6364836" cy="4775048"/>
          </a:xfrm>
        </p:grpSpPr>
        <p:pic>
          <p:nvPicPr>
            <p:cNvPr id="10" name="図 9" descr="グラフ&#10;&#10;自動的に生成された説明">
              <a:extLst>
                <a:ext uri="{FF2B5EF4-FFF2-40B4-BE49-F238E27FC236}">
                  <a16:creationId xmlns:a16="http://schemas.microsoft.com/office/drawing/2014/main" id="{A50B9F30-9802-4C11-AB4A-9A6033291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17" y="1307388"/>
              <a:ext cx="3182418" cy="2121612"/>
            </a:xfrm>
            <a:prstGeom prst="rect">
              <a:avLst/>
            </a:prstGeom>
          </p:spPr>
        </p:pic>
        <p:pic>
          <p:nvPicPr>
            <p:cNvPr id="12" name="図 11" descr="グラフ&#10;&#10;自動的に生成された説明">
              <a:extLst>
                <a:ext uri="{FF2B5EF4-FFF2-40B4-BE49-F238E27FC236}">
                  <a16:creationId xmlns:a16="http://schemas.microsoft.com/office/drawing/2014/main" id="{CAA3D92D-8933-4643-8D37-5DE774CE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735" y="1307388"/>
              <a:ext cx="3182418" cy="2121612"/>
            </a:xfrm>
            <a:prstGeom prst="rect">
              <a:avLst/>
            </a:prstGeom>
          </p:spPr>
        </p:pic>
        <p:pic>
          <p:nvPicPr>
            <p:cNvPr id="14" name="図 13">
              <a:extLst>
                <a:ext uri="{FF2B5EF4-FFF2-40B4-BE49-F238E27FC236}">
                  <a16:creationId xmlns:a16="http://schemas.microsoft.com/office/drawing/2014/main" id="{07F5FCBC-FF48-4875-A948-078A5B56E8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9317" y="3694380"/>
              <a:ext cx="3171065" cy="2121611"/>
            </a:xfrm>
            <a:prstGeom prst="rect">
              <a:avLst/>
            </a:prstGeom>
          </p:spPr>
        </p:pic>
        <p:pic>
          <p:nvPicPr>
            <p:cNvPr id="16" name="図 15">
              <a:extLst>
                <a:ext uri="{FF2B5EF4-FFF2-40B4-BE49-F238E27FC236}">
                  <a16:creationId xmlns:a16="http://schemas.microsoft.com/office/drawing/2014/main" id="{1C028D27-DF07-40BA-84A0-DAE7D77AC8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1735" y="3695445"/>
              <a:ext cx="3182418" cy="2121611"/>
            </a:xfrm>
            <a:prstGeom prst="rect">
              <a:avLst/>
            </a:prstGeom>
          </p:spPr>
        </p:pic>
        <p:sp>
          <p:nvSpPr>
            <p:cNvPr id="3" name="正方形/長方形 2">
              <a:extLst>
                <a:ext uri="{FF2B5EF4-FFF2-40B4-BE49-F238E27FC236}">
                  <a16:creationId xmlns:a16="http://schemas.microsoft.com/office/drawing/2014/main" id="{6ADF58C7-B71E-4219-AF73-966B11983C0B}"/>
                </a:ext>
              </a:extLst>
            </p:cNvPr>
            <p:cNvSpPr/>
            <p:nvPr/>
          </p:nvSpPr>
          <p:spPr>
            <a:xfrm>
              <a:off x="2359318" y="1042008"/>
              <a:ext cx="6364835" cy="265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endParaRPr kumimoji="1" lang="ja-JP" altLang="en-US" sz="1400" dirty="0">
                <a:solidFill>
                  <a:schemeClr val="bg1"/>
                </a:solidFill>
              </a:endParaRPr>
            </a:p>
          </p:txBody>
        </p:sp>
        <p:sp>
          <p:nvSpPr>
            <p:cNvPr id="13" name="正方形/長方形 12">
              <a:extLst>
                <a:ext uri="{FF2B5EF4-FFF2-40B4-BE49-F238E27FC236}">
                  <a16:creationId xmlns:a16="http://schemas.microsoft.com/office/drawing/2014/main" id="{D5C853C2-9CC8-4442-B789-64827C036168}"/>
                </a:ext>
              </a:extLst>
            </p:cNvPr>
            <p:cNvSpPr/>
            <p:nvPr/>
          </p:nvSpPr>
          <p:spPr>
            <a:xfrm>
              <a:off x="2359317" y="3399477"/>
              <a:ext cx="6364835" cy="318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solidFill>
                </a:rPr>
                <a:t>ResNet34</a:t>
              </a:r>
            </a:p>
            <a:p>
              <a:pPr algn="ctr"/>
              <a:r>
                <a:rPr kumimoji="1" lang="en-US" altLang="ja-JP" sz="800" dirty="0">
                  <a:solidFill>
                    <a:schemeClr val="bg1"/>
                  </a:solidFill>
                </a:rPr>
                <a:t>(</a:t>
              </a:r>
              <a:r>
                <a:rPr kumimoji="1" lang="en-US" altLang="ja-JP" sz="800" dirty="0" err="1">
                  <a:solidFill>
                    <a:schemeClr val="bg1"/>
                  </a:solidFill>
                </a:rPr>
                <a:t>SpecAugment</a:t>
              </a:r>
              <a:r>
                <a:rPr kumimoji="1" lang="en-US" altLang="ja-JP" sz="800" dirty="0">
                  <a:solidFill>
                    <a:schemeClr val="bg1"/>
                  </a:solidFill>
                </a:rPr>
                <a:t>)</a:t>
              </a:r>
              <a:endParaRPr kumimoji="1" lang="ja-JP" altLang="en-US" sz="800" dirty="0">
                <a:solidFill>
                  <a:schemeClr val="bg1"/>
                </a:solidFill>
              </a:endParaRPr>
            </a:p>
          </p:txBody>
        </p:sp>
      </p:grpSp>
    </p:spTree>
    <p:extLst>
      <p:ext uri="{BB962C8B-B14F-4D97-AF65-F5344CB8AC3E}">
        <p14:creationId xmlns:p14="http://schemas.microsoft.com/office/powerpoint/2010/main" val="136870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4" name="スライド番号プレースホルダー 3">
            <a:extLst>
              <a:ext uri="{FF2B5EF4-FFF2-40B4-BE49-F238E27FC236}">
                <a16:creationId xmlns:a16="http://schemas.microsoft.com/office/drawing/2014/main" id="{6142EA3E-5A10-46A6-AAED-83F5AE2D9C62}"/>
              </a:ext>
            </a:extLst>
          </p:cNvPr>
          <p:cNvSpPr>
            <a:spLocks noGrp="1"/>
          </p:cNvSpPr>
          <p:nvPr>
            <p:ph type="sldNum" sz="quarter" idx="12"/>
          </p:nvPr>
        </p:nvSpPr>
        <p:spPr/>
        <p:txBody>
          <a:bodyPr/>
          <a:lstStyle/>
          <a:p>
            <a:fld id="{84E5AB44-6C43-4864-84E5-D75B94A07FCF}"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pic>
        <p:nvPicPr>
          <p:cNvPr id="8" name="図 7">
            <a:extLst>
              <a:ext uri="{FF2B5EF4-FFF2-40B4-BE49-F238E27FC236}">
                <a16:creationId xmlns:a16="http://schemas.microsoft.com/office/drawing/2014/main" id="{7FA29C0B-2A9F-419B-90C1-BEF8677F2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82" y="4508296"/>
            <a:ext cx="1600487" cy="1492454"/>
          </a:xfrm>
          <a:prstGeom prst="rect">
            <a:avLst/>
          </a:prstGeom>
        </p:spPr>
      </p:pic>
      <p:pic>
        <p:nvPicPr>
          <p:cNvPr id="10" name="図 9">
            <a:extLst>
              <a:ext uri="{FF2B5EF4-FFF2-40B4-BE49-F238E27FC236}">
                <a16:creationId xmlns:a16="http://schemas.microsoft.com/office/drawing/2014/main" id="{1CD36F28-58AD-4497-A251-8BDDFDF15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300" y="1076732"/>
            <a:ext cx="1750565" cy="1588638"/>
          </a:xfrm>
          <a:prstGeom prst="rect">
            <a:avLst/>
          </a:prstGeom>
        </p:spPr>
      </p:pic>
      <p:pic>
        <p:nvPicPr>
          <p:cNvPr id="12" name="図 11">
            <a:extLst>
              <a:ext uri="{FF2B5EF4-FFF2-40B4-BE49-F238E27FC236}">
                <a16:creationId xmlns:a16="http://schemas.microsoft.com/office/drawing/2014/main" id="{B7205ADD-78CD-4164-B6AD-6963BE4916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70" y="1490321"/>
            <a:ext cx="1402083" cy="1487621"/>
          </a:xfrm>
          <a:prstGeom prst="rect">
            <a:avLst/>
          </a:prstGeom>
        </p:spPr>
      </p:pic>
      <p:pic>
        <p:nvPicPr>
          <p:cNvPr id="9" name="図 8">
            <a:extLst>
              <a:ext uri="{FF2B5EF4-FFF2-40B4-BE49-F238E27FC236}">
                <a16:creationId xmlns:a16="http://schemas.microsoft.com/office/drawing/2014/main" id="{F044756D-660C-472A-A896-66FDA1EDD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1428217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60</a:t>
            </a:fld>
            <a:endParaRPr kumimoji="1" lang="ja-JP" altLang="en-US"/>
          </a:p>
        </p:txBody>
      </p:sp>
      <p:sp>
        <p:nvSpPr>
          <p:cNvPr id="8" name="タイトル 1">
            <a:extLst>
              <a:ext uri="{FF2B5EF4-FFF2-40B4-BE49-F238E27FC236}">
                <a16:creationId xmlns:a16="http://schemas.microsoft.com/office/drawing/2014/main" id="{8F902913-846D-41E3-B30F-6FDB3E148796}"/>
              </a:ext>
            </a:extLst>
          </p:cNvPr>
          <p:cNvSpPr txBox="1">
            <a:spLocks/>
          </p:cNvSpPr>
          <p:nvPr/>
        </p:nvSpPr>
        <p:spPr>
          <a:xfrm>
            <a:off x="856061" y="654883"/>
            <a:ext cx="7611664" cy="820024"/>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2800" kern="1200" cap="none" baseline="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3000" dirty="0">
                <a:solidFill>
                  <a:schemeClr val="tx1">
                    <a:lumMod val="95000"/>
                  </a:schemeClr>
                </a:solidFill>
              </a:rPr>
              <a:t>キャプションを入力とする</a:t>
            </a:r>
            <a:r>
              <a:rPr lang="ja-JP" altLang="en-US" sz="3000" dirty="0"/>
              <a:t>動作</a:t>
            </a:r>
            <a:r>
              <a:rPr lang="ja-JP" altLang="en-US" sz="3000" dirty="0">
                <a:solidFill>
                  <a:schemeClr val="tx1">
                    <a:lumMod val="95000"/>
                  </a:schemeClr>
                </a:solidFill>
              </a:rPr>
              <a:t>ラベル識別</a:t>
            </a:r>
            <a:endParaRPr lang="en-US" altLang="ja-JP" sz="3000" dirty="0">
              <a:solidFill>
                <a:schemeClr val="tx1">
                  <a:lumMod val="95000"/>
                </a:schemeClr>
              </a:solidFill>
            </a:endParaRPr>
          </a:p>
        </p:txBody>
      </p:sp>
      <p:grpSp>
        <p:nvGrpSpPr>
          <p:cNvPr id="2" name="グループ化 1">
            <a:extLst>
              <a:ext uri="{FF2B5EF4-FFF2-40B4-BE49-F238E27FC236}">
                <a16:creationId xmlns:a16="http://schemas.microsoft.com/office/drawing/2014/main" id="{7AB6E9AB-F4A8-4AD8-B1CC-3E44EFDADDEB}"/>
              </a:ext>
            </a:extLst>
          </p:cNvPr>
          <p:cNvGrpSpPr/>
          <p:nvPr/>
        </p:nvGrpSpPr>
        <p:grpSpPr>
          <a:xfrm>
            <a:off x="1121875" y="1765005"/>
            <a:ext cx="6418260" cy="2196039"/>
            <a:chOff x="1121875" y="1765005"/>
            <a:chExt cx="6418260" cy="2196039"/>
          </a:xfrm>
        </p:grpSpPr>
        <p:pic>
          <p:nvPicPr>
            <p:cNvPr id="3" name="図 2" descr="グラフ&#10;&#10;自動的に生成された説明">
              <a:extLst>
                <a:ext uri="{FF2B5EF4-FFF2-40B4-BE49-F238E27FC236}">
                  <a16:creationId xmlns:a16="http://schemas.microsoft.com/office/drawing/2014/main" id="{FD970E4E-CDCC-4307-8EF9-C4DB508E5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75" y="1765005"/>
              <a:ext cx="3294059" cy="2196039"/>
            </a:xfrm>
            <a:prstGeom prst="rect">
              <a:avLst/>
            </a:prstGeom>
          </p:spPr>
        </p:pic>
        <p:pic>
          <p:nvPicPr>
            <p:cNvPr id="6" name="図 5" descr="グラフ&#10;&#10;自動的に生成された説明">
              <a:extLst>
                <a:ext uri="{FF2B5EF4-FFF2-40B4-BE49-F238E27FC236}">
                  <a16:creationId xmlns:a16="http://schemas.microsoft.com/office/drawing/2014/main" id="{DDE89BC4-DF58-4FE3-8443-73DD77F64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076" y="1765005"/>
              <a:ext cx="3294059" cy="2196039"/>
            </a:xfrm>
            <a:prstGeom prst="rect">
              <a:avLst/>
            </a:prstGeom>
          </p:spPr>
        </p:pic>
      </p:grpSp>
      <p:pic>
        <p:nvPicPr>
          <p:cNvPr id="10" name="図 9" descr="グラフ&#10;&#10;自動的に生成された説明">
            <a:extLst>
              <a:ext uri="{FF2B5EF4-FFF2-40B4-BE49-F238E27FC236}">
                <a16:creationId xmlns:a16="http://schemas.microsoft.com/office/drawing/2014/main" id="{C6A6C116-8692-4AA7-9B63-8EE11A9054D7}"/>
              </a:ext>
            </a:extLst>
          </p:cNvPr>
          <p:cNvPicPr>
            <a:picLocks noChangeAspect="1"/>
          </p:cNvPicPr>
          <p:nvPr/>
        </p:nvPicPr>
        <p:blipFill rotWithShape="1">
          <a:blip r:embed="rId5">
            <a:extLst>
              <a:ext uri="{28A0092B-C50C-407E-A947-70E740481C1C}">
                <a14:useLocalDpi xmlns:a14="http://schemas.microsoft.com/office/drawing/2010/main" val="0"/>
              </a:ext>
            </a:extLst>
          </a:blip>
          <a:srcRect b="2281"/>
          <a:stretch/>
        </p:blipFill>
        <p:spPr>
          <a:xfrm>
            <a:off x="4246075" y="4165308"/>
            <a:ext cx="3294060" cy="2757838"/>
          </a:xfrm>
          <a:prstGeom prst="rect">
            <a:avLst/>
          </a:prstGeom>
        </p:spPr>
      </p:pic>
    </p:spTree>
    <p:extLst>
      <p:ext uri="{BB962C8B-B14F-4D97-AF65-F5344CB8AC3E}">
        <p14:creationId xmlns:p14="http://schemas.microsoft.com/office/powerpoint/2010/main" val="465090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288065"/>
            <a:ext cx="7429499" cy="820024"/>
          </a:xfrm>
        </p:spPr>
        <p:txBody>
          <a:bodyPr>
            <a:noAutofit/>
          </a:bodyPr>
          <a:lstStyle/>
          <a:p>
            <a:r>
              <a:rPr lang="ja-JP" altLang="en-US" sz="3200" dirty="0"/>
              <a:t>音声を入力とする</a:t>
            </a:r>
            <a:r>
              <a:rPr lang="ja-JP" altLang="en-US" sz="3200" dirty="0">
                <a:solidFill>
                  <a:schemeClr val="tx1">
                    <a:lumMod val="95000"/>
                  </a:schemeClr>
                </a:solidFill>
              </a:rPr>
              <a:t>動作</a:t>
            </a:r>
            <a:r>
              <a:rPr lang="ja-JP" altLang="en-US" sz="3200" dirty="0"/>
              <a:t>ラベル識別</a:t>
            </a:r>
            <a:endParaRPr lang="en-US" altLang="ja-JP" sz="3200" cap="none" dirty="0"/>
          </a:p>
        </p:txBody>
      </p:sp>
      <p:sp>
        <p:nvSpPr>
          <p:cNvPr id="4" name="スライド番号プレースホルダー 3">
            <a:extLst>
              <a:ext uri="{FF2B5EF4-FFF2-40B4-BE49-F238E27FC236}">
                <a16:creationId xmlns:a16="http://schemas.microsoft.com/office/drawing/2014/main" id="{CCAE5A89-5A25-4C98-9DE5-4E141070F627}"/>
              </a:ext>
            </a:extLst>
          </p:cNvPr>
          <p:cNvSpPr>
            <a:spLocks noGrp="1"/>
          </p:cNvSpPr>
          <p:nvPr>
            <p:ph type="sldNum" sz="quarter" idx="12"/>
          </p:nvPr>
        </p:nvSpPr>
        <p:spPr/>
        <p:txBody>
          <a:bodyPr/>
          <a:lstStyle/>
          <a:p>
            <a:fld id="{84E5AB44-6C43-4864-84E5-D75B94A07FCF}" type="slidenum">
              <a:rPr kumimoji="1" lang="ja-JP" altLang="en-US" smtClean="0"/>
              <a:t>61</a:t>
            </a:fld>
            <a:endParaRPr kumimoji="1" lang="ja-JP" altLang="en-US"/>
          </a:p>
        </p:txBody>
      </p:sp>
      <p:sp>
        <p:nvSpPr>
          <p:cNvPr id="19" name="テキスト ボックス 18">
            <a:extLst>
              <a:ext uri="{FF2B5EF4-FFF2-40B4-BE49-F238E27FC236}">
                <a16:creationId xmlns:a16="http://schemas.microsoft.com/office/drawing/2014/main" id="{65A55C73-BEB7-4AFB-B2A3-B36FB43F458A}"/>
              </a:ext>
            </a:extLst>
          </p:cNvPr>
          <p:cNvSpPr txBox="1"/>
          <p:nvPr/>
        </p:nvSpPr>
        <p:spPr>
          <a:xfrm>
            <a:off x="332062" y="1307388"/>
            <a:ext cx="1553663" cy="523220"/>
          </a:xfrm>
          <a:prstGeom prst="rect">
            <a:avLst/>
          </a:prstGeom>
          <a:noFill/>
        </p:spPr>
        <p:txBody>
          <a:bodyPr wrap="square" rtlCol="0">
            <a:spAutoFit/>
          </a:bodyPr>
          <a:lstStyle/>
          <a:p>
            <a:pPr algn="ctr"/>
            <a:r>
              <a:rPr kumimoji="1" lang="en-US" altLang="ja-JP" sz="2800" dirty="0"/>
              <a:t>VGG</a:t>
            </a:r>
            <a:endParaRPr kumimoji="1" lang="ja-JP" altLang="en-US" sz="2800" dirty="0"/>
          </a:p>
        </p:txBody>
      </p:sp>
      <p:sp>
        <p:nvSpPr>
          <p:cNvPr id="20" name="テキスト ボックス 19">
            <a:extLst>
              <a:ext uri="{FF2B5EF4-FFF2-40B4-BE49-F238E27FC236}">
                <a16:creationId xmlns:a16="http://schemas.microsoft.com/office/drawing/2014/main" id="{29AEACF9-B8E5-48A7-B8B6-A9573062041F}"/>
              </a:ext>
            </a:extLst>
          </p:cNvPr>
          <p:cNvSpPr txBox="1"/>
          <p:nvPr/>
        </p:nvSpPr>
        <p:spPr>
          <a:xfrm>
            <a:off x="4570810" y="1307388"/>
            <a:ext cx="2217788" cy="707886"/>
          </a:xfrm>
          <a:prstGeom prst="rect">
            <a:avLst/>
          </a:prstGeom>
          <a:noFill/>
        </p:spPr>
        <p:txBody>
          <a:bodyPr wrap="square" rtlCol="0">
            <a:spAutoFit/>
          </a:bodyPr>
          <a:lstStyle/>
          <a:p>
            <a:pPr algn="ctr"/>
            <a:r>
              <a:rPr kumimoji="1" lang="en-US" altLang="ja-JP" sz="2800" dirty="0"/>
              <a:t>VGG</a:t>
            </a:r>
          </a:p>
          <a:p>
            <a:pPr algn="ctr"/>
            <a:r>
              <a:rPr kumimoji="1" lang="en-US" altLang="ja-JP" sz="1200" b="1" dirty="0"/>
              <a:t>(</a:t>
            </a:r>
            <a:r>
              <a:rPr kumimoji="1" lang="en-US" altLang="ja-JP" sz="1200" b="1" dirty="0" err="1"/>
              <a:t>SpecAugment</a:t>
            </a:r>
            <a:r>
              <a:rPr kumimoji="1" lang="en-US" altLang="ja-JP" sz="1200" b="1" dirty="0"/>
              <a:t>)</a:t>
            </a:r>
            <a:endParaRPr kumimoji="1" lang="ja-JP" altLang="en-US" sz="2400" b="1" dirty="0"/>
          </a:p>
        </p:txBody>
      </p:sp>
      <p:grpSp>
        <p:nvGrpSpPr>
          <p:cNvPr id="17" name="グループ化 16">
            <a:extLst>
              <a:ext uri="{FF2B5EF4-FFF2-40B4-BE49-F238E27FC236}">
                <a16:creationId xmlns:a16="http://schemas.microsoft.com/office/drawing/2014/main" id="{D6C0512E-3567-48EA-8217-732926B998AA}"/>
              </a:ext>
            </a:extLst>
          </p:cNvPr>
          <p:cNvGrpSpPr/>
          <p:nvPr/>
        </p:nvGrpSpPr>
        <p:grpSpPr>
          <a:xfrm>
            <a:off x="4269798" y="2646142"/>
            <a:ext cx="3624506" cy="3105345"/>
            <a:chOff x="597471" y="2647949"/>
            <a:chExt cx="3624506" cy="3105345"/>
          </a:xfrm>
        </p:grpSpPr>
        <p:grpSp>
          <p:nvGrpSpPr>
            <p:cNvPr id="13" name="グループ化 12">
              <a:extLst>
                <a:ext uri="{FF2B5EF4-FFF2-40B4-BE49-F238E27FC236}">
                  <a16:creationId xmlns:a16="http://schemas.microsoft.com/office/drawing/2014/main" id="{883F4FA2-BEB8-49A3-B611-F3AAF3433650}"/>
                </a:ext>
              </a:extLst>
            </p:cNvPr>
            <p:cNvGrpSpPr/>
            <p:nvPr/>
          </p:nvGrpSpPr>
          <p:grpSpPr>
            <a:xfrm>
              <a:off x="597471" y="2647949"/>
              <a:ext cx="3624506" cy="3105345"/>
              <a:chOff x="2217787" y="1377474"/>
              <a:chExt cx="4788992" cy="4103035"/>
            </a:xfrm>
          </p:grpSpPr>
          <p:sp>
            <p:nvSpPr>
              <p:cNvPr id="11" name="正方形/長方形 10">
                <a:extLst>
                  <a:ext uri="{FF2B5EF4-FFF2-40B4-BE49-F238E27FC236}">
                    <a16:creationId xmlns:a16="http://schemas.microsoft.com/office/drawing/2014/main" id="{1D9B08BF-10A8-4102-A2C7-793F4CBC9FA0}"/>
                  </a:ext>
                </a:extLst>
              </p:cNvPr>
              <p:cNvSpPr/>
              <p:nvPr/>
            </p:nvSpPr>
            <p:spPr>
              <a:xfrm>
                <a:off x="2217788" y="1377481"/>
                <a:ext cx="4788991" cy="4103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9AB75B69-8E55-43E6-89AC-B8F0FE0C8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787" y="1377474"/>
                <a:ext cx="4788991" cy="4103035"/>
              </a:xfrm>
              <a:prstGeom prst="rect">
                <a:avLst/>
              </a:prstGeom>
            </p:spPr>
          </p:pic>
        </p:grpSp>
        <p:sp>
          <p:nvSpPr>
            <p:cNvPr id="15" name="正方形/長方形 14">
              <a:extLst>
                <a:ext uri="{FF2B5EF4-FFF2-40B4-BE49-F238E27FC236}">
                  <a16:creationId xmlns:a16="http://schemas.microsoft.com/office/drawing/2014/main" id="{EF0B6B6D-8C64-4636-8861-75E36E6AE64D}"/>
                </a:ext>
              </a:extLst>
            </p:cNvPr>
            <p:cNvSpPr/>
            <p:nvPr/>
          </p:nvSpPr>
          <p:spPr>
            <a:xfrm>
              <a:off x="1543050" y="2714625"/>
              <a:ext cx="847725" cy="8286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E3CFC11-E4F1-4D7C-832B-34744938F954}"/>
              </a:ext>
            </a:extLst>
          </p:cNvPr>
          <p:cNvGrpSpPr/>
          <p:nvPr/>
        </p:nvGrpSpPr>
        <p:grpSpPr>
          <a:xfrm>
            <a:off x="645298" y="2646142"/>
            <a:ext cx="3624500" cy="3105340"/>
            <a:chOff x="4922025" y="2647954"/>
            <a:chExt cx="3624500" cy="3105340"/>
          </a:xfrm>
        </p:grpSpPr>
        <p:pic>
          <p:nvPicPr>
            <p:cNvPr id="7" name="図 6" descr="グラフ&#10;&#10;自動的に生成された説明">
              <a:extLst>
                <a:ext uri="{FF2B5EF4-FFF2-40B4-BE49-F238E27FC236}">
                  <a16:creationId xmlns:a16="http://schemas.microsoft.com/office/drawing/2014/main" id="{3EDECAB7-255A-4B84-B8B1-E74301EFB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025" y="2647954"/>
              <a:ext cx="3624500" cy="3105340"/>
            </a:xfrm>
            <a:prstGeom prst="rect">
              <a:avLst/>
            </a:prstGeom>
          </p:spPr>
        </p:pic>
        <p:sp>
          <p:nvSpPr>
            <p:cNvPr id="21" name="正方形/長方形 20">
              <a:extLst>
                <a:ext uri="{FF2B5EF4-FFF2-40B4-BE49-F238E27FC236}">
                  <a16:creationId xmlns:a16="http://schemas.microsoft.com/office/drawing/2014/main" id="{5E5E2194-3A2C-4254-9E81-5070FDAEF360}"/>
                </a:ext>
              </a:extLst>
            </p:cNvPr>
            <p:cNvSpPr/>
            <p:nvPr/>
          </p:nvSpPr>
          <p:spPr>
            <a:xfrm>
              <a:off x="5869738" y="2710506"/>
              <a:ext cx="835962" cy="8281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00064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7" name="スライド番号プレースホルダー 6">
            <a:extLst>
              <a:ext uri="{FF2B5EF4-FFF2-40B4-BE49-F238E27FC236}">
                <a16:creationId xmlns:a16="http://schemas.microsoft.com/office/drawing/2014/main" id="{B644EBE8-3A82-4045-8844-746B1BC4C634}"/>
              </a:ext>
            </a:extLst>
          </p:cNvPr>
          <p:cNvSpPr>
            <a:spLocks noGrp="1"/>
          </p:cNvSpPr>
          <p:nvPr>
            <p:ph type="sldNum" sz="quarter" idx="12"/>
          </p:nvPr>
        </p:nvSpPr>
        <p:spPr/>
        <p:txBody>
          <a:bodyPr/>
          <a:lstStyle/>
          <a:p>
            <a:fld id="{84E5AB44-6C43-4864-84E5-D75B94A07FCF}"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198F33C5-1EFC-4F9C-92A9-08687645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64" y="3268856"/>
            <a:ext cx="3361132" cy="3008213"/>
          </a:xfrm>
          <a:prstGeom prst="rect">
            <a:avLst/>
          </a:prstGeom>
        </p:spPr>
      </p:pic>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動画</a:t>
            </a:r>
          </a:p>
        </p:txBody>
      </p:sp>
      <p:pic>
        <p:nvPicPr>
          <p:cNvPr id="8" name="図 7">
            <a:extLst>
              <a:ext uri="{FF2B5EF4-FFF2-40B4-BE49-F238E27FC236}">
                <a16:creationId xmlns:a16="http://schemas.microsoft.com/office/drawing/2014/main" id="{7417FB7C-6B6D-49DF-88BB-4DAACC53C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385194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rmAutofit/>
          </a:bodyPr>
          <a:lstStyle/>
          <a:p>
            <a:r>
              <a:rPr lang="ja-JP" altLang="en-US" sz="4050" dirty="0">
                <a:solidFill>
                  <a:schemeClr val="tx1"/>
                </a:solidFill>
              </a:rPr>
              <a:t>はじめに</a:t>
            </a:r>
          </a:p>
        </p:txBody>
      </p:sp>
      <p:sp>
        <p:nvSpPr>
          <p:cNvPr id="9" name="スライド番号プレースホルダー 8">
            <a:extLst>
              <a:ext uri="{FF2B5EF4-FFF2-40B4-BE49-F238E27FC236}">
                <a16:creationId xmlns:a16="http://schemas.microsoft.com/office/drawing/2014/main" id="{13E6C19A-7F93-4082-BAAD-0FF7585E396A}"/>
              </a:ext>
            </a:extLst>
          </p:cNvPr>
          <p:cNvSpPr>
            <a:spLocks noGrp="1"/>
          </p:cNvSpPr>
          <p:nvPr>
            <p:ph type="sldNum" sz="quarter" idx="12"/>
          </p:nvPr>
        </p:nvSpPr>
        <p:spPr/>
        <p:txBody>
          <a:bodyPr/>
          <a:lstStyle/>
          <a:p>
            <a:fld id="{84E5AB44-6C43-4864-84E5-D75B94A07FCF}" type="slidenum">
              <a:rPr kumimoji="1" lang="ja-JP" altLang="en-US" smtClean="0"/>
              <a:t>8</a:t>
            </a:fld>
            <a:endParaRPr kumimoji="1" lang="ja-JP" altLang="en-US"/>
          </a:p>
        </p:txBody>
      </p:sp>
      <p:sp>
        <p:nvSpPr>
          <p:cNvPr id="3" name="正方形/長方形 2">
            <a:extLst>
              <a:ext uri="{FF2B5EF4-FFF2-40B4-BE49-F238E27FC236}">
                <a16:creationId xmlns:a16="http://schemas.microsoft.com/office/drawing/2014/main" id="{DBC958DE-F81A-4F5F-B6CA-3AF456E21E31}"/>
              </a:ext>
            </a:extLst>
          </p:cNvPr>
          <p:cNvSpPr/>
          <p:nvPr/>
        </p:nvSpPr>
        <p:spPr>
          <a:xfrm>
            <a:off x="2075435" y="2634683"/>
            <a:ext cx="1924235" cy="1588639"/>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 name="テキスト ボックス 3">
            <a:extLst>
              <a:ext uri="{FF2B5EF4-FFF2-40B4-BE49-F238E27FC236}">
                <a16:creationId xmlns:a16="http://schemas.microsoft.com/office/drawing/2014/main" id="{D86534FB-8989-407D-8162-F56467BA4224}"/>
              </a:ext>
            </a:extLst>
          </p:cNvPr>
          <p:cNvSpPr txBox="1"/>
          <p:nvPr/>
        </p:nvSpPr>
        <p:spPr>
          <a:xfrm>
            <a:off x="2132860" y="2080649"/>
            <a:ext cx="1809380" cy="415498"/>
          </a:xfrm>
          <a:prstGeom prst="rect">
            <a:avLst/>
          </a:prstGeom>
          <a:noFill/>
        </p:spPr>
        <p:txBody>
          <a:bodyPr wrap="square" rtlCol="0">
            <a:spAutoFit/>
          </a:bodyPr>
          <a:lstStyle/>
          <a:p>
            <a:pPr algn="ctr"/>
            <a:r>
              <a:rPr kumimoji="1" lang="ja-JP" altLang="en-US" sz="2100" b="1" dirty="0"/>
              <a:t>動画</a:t>
            </a:r>
          </a:p>
        </p:txBody>
      </p:sp>
      <p:sp>
        <p:nvSpPr>
          <p:cNvPr id="8" name="テキスト ボックス 7">
            <a:extLst>
              <a:ext uri="{FF2B5EF4-FFF2-40B4-BE49-F238E27FC236}">
                <a16:creationId xmlns:a16="http://schemas.microsoft.com/office/drawing/2014/main" id="{129F663B-C432-48A6-A006-A47BEB4D440B}"/>
              </a:ext>
            </a:extLst>
          </p:cNvPr>
          <p:cNvSpPr txBox="1"/>
          <p:nvPr/>
        </p:nvSpPr>
        <p:spPr>
          <a:xfrm>
            <a:off x="4946805" y="2075607"/>
            <a:ext cx="3955002" cy="2677656"/>
          </a:xfrm>
          <a:prstGeom prst="rect">
            <a:avLst/>
          </a:prstGeom>
          <a:noFill/>
        </p:spPr>
        <p:txBody>
          <a:bodyPr wrap="square" rtlCol="0">
            <a:spAutoFit/>
          </a:bodyPr>
          <a:lstStyle/>
          <a:p>
            <a:r>
              <a:rPr kumimoji="1" lang="en-US" altLang="ja-JP" sz="2100" dirty="0"/>
              <a:t>[</a:t>
            </a:r>
            <a:r>
              <a:rPr kumimoji="1" lang="ja-JP" altLang="en-US" sz="2100" dirty="0"/>
              <a:t>画像</a:t>
            </a:r>
            <a:r>
              <a:rPr kumimoji="1" lang="en-US" altLang="ja-JP" sz="2100" dirty="0"/>
              <a:t>]</a:t>
            </a:r>
          </a:p>
          <a:p>
            <a:r>
              <a:rPr kumimoji="1" lang="ja-JP" altLang="en-US" sz="2100" dirty="0"/>
              <a:t>連番の画像</a:t>
            </a:r>
            <a:endParaRPr kumimoji="1" lang="en-US" altLang="ja-JP" sz="2100" dirty="0"/>
          </a:p>
          <a:p>
            <a:endParaRPr kumimoji="1" lang="en-US" altLang="ja-JP" sz="2100" dirty="0"/>
          </a:p>
          <a:p>
            <a:r>
              <a:rPr kumimoji="1" lang="en-US" altLang="ja-JP" sz="2100" dirty="0"/>
              <a:t>[</a:t>
            </a:r>
            <a:r>
              <a:rPr kumimoji="1" lang="ja-JP" altLang="en-US" sz="2100" dirty="0"/>
              <a:t>音声</a:t>
            </a:r>
            <a:r>
              <a:rPr kumimoji="1" lang="en-US" altLang="ja-JP" sz="2100" dirty="0"/>
              <a:t>]</a:t>
            </a:r>
          </a:p>
          <a:p>
            <a:r>
              <a:rPr kumimoji="1" lang="ja-JP" altLang="en-US" sz="2100" dirty="0"/>
              <a:t>環境音</a:t>
            </a:r>
            <a:r>
              <a:rPr kumimoji="1" lang="en-US" altLang="ja-JP" sz="2100" dirty="0"/>
              <a:t>, </a:t>
            </a:r>
            <a:r>
              <a:rPr kumimoji="1" lang="ja-JP" altLang="en-US" sz="2100" dirty="0"/>
              <a:t>人工音</a:t>
            </a:r>
            <a:r>
              <a:rPr kumimoji="1" lang="en-US" altLang="ja-JP" sz="2100" dirty="0"/>
              <a:t>, </a:t>
            </a:r>
            <a:r>
              <a:rPr kumimoji="1" lang="ja-JP" altLang="en-US" sz="2100" dirty="0"/>
              <a:t>声</a:t>
            </a:r>
            <a:endParaRPr kumimoji="1" lang="en-US" altLang="ja-JP" sz="2100" dirty="0"/>
          </a:p>
          <a:p>
            <a:endParaRPr kumimoji="1" lang="en-US" altLang="ja-JP" sz="2100" dirty="0"/>
          </a:p>
          <a:p>
            <a:r>
              <a:rPr kumimoji="1" lang="en-US" altLang="ja-JP" sz="2100" dirty="0"/>
              <a:t>[</a:t>
            </a:r>
            <a:r>
              <a:rPr kumimoji="1" lang="ja-JP" altLang="en-US" sz="2100" dirty="0"/>
              <a:t>自然言語</a:t>
            </a:r>
            <a:r>
              <a:rPr kumimoji="1" lang="en-US" altLang="ja-JP" sz="2100" dirty="0"/>
              <a:t>]</a:t>
            </a:r>
          </a:p>
          <a:p>
            <a:r>
              <a:rPr kumimoji="1" lang="ja-JP" altLang="en-US" sz="2100" dirty="0"/>
              <a:t>字幕</a:t>
            </a:r>
            <a:r>
              <a:rPr kumimoji="1" lang="en-US" altLang="ja-JP" sz="2100" dirty="0"/>
              <a:t>, </a:t>
            </a:r>
            <a:r>
              <a:rPr kumimoji="1" lang="ja-JP" altLang="en-US" sz="2100" dirty="0"/>
              <a:t>画像内の文字</a:t>
            </a:r>
            <a:endParaRPr kumimoji="1" lang="en-US" altLang="ja-JP" sz="2100" dirty="0"/>
          </a:p>
        </p:txBody>
      </p:sp>
      <p:sp>
        <p:nvSpPr>
          <p:cNvPr id="7" name="左中かっこ 6">
            <a:extLst>
              <a:ext uri="{FF2B5EF4-FFF2-40B4-BE49-F238E27FC236}">
                <a16:creationId xmlns:a16="http://schemas.microsoft.com/office/drawing/2014/main" id="{EF9F9384-412C-481A-8966-D186F2BE3DF4}"/>
              </a:ext>
            </a:extLst>
          </p:cNvPr>
          <p:cNvSpPr/>
          <p:nvPr/>
        </p:nvSpPr>
        <p:spPr>
          <a:xfrm>
            <a:off x="4345897" y="2270466"/>
            <a:ext cx="600908" cy="23170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933F379B-0B34-40D7-8012-E38676BA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118" y="2773717"/>
            <a:ext cx="1254867" cy="1310566"/>
          </a:xfrm>
          <a:prstGeom prst="rect">
            <a:avLst/>
          </a:prstGeom>
        </p:spPr>
      </p:pic>
    </p:spTree>
    <p:extLst>
      <p:ext uri="{BB962C8B-B14F-4D97-AF65-F5344CB8AC3E}">
        <p14:creationId xmlns:p14="http://schemas.microsoft.com/office/powerpoint/2010/main" val="3414335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724EC4-59E0-455F-A897-89BE35095300}"/>
              </a:ext>
            </a:extLst>
          </p:cNvPr>
          <p:cNvSpPr>
            <a:spLocks noGrp="1"/>
          </p:cNvSpPr>
          <p:nvPr>
            <p:ph type="title"/>
          </p:nvPr>
        </p:nvSpPr>
        <p:spPr>
          <a:xfrm>
            <a:off x="856061" y="857250"/>
            <a:ext cx="7429499" cy="820024"/>
          </a:xfrm>
        </p:spPr>
        <p:txBody>
          <a:bodyPr>
            <a:noAutofit/>
          </a:bodyPr>
          <a:lstStyle/>
          <a:p>
            <a:r>
              <a:rPr lang="ja-JP" altLang="en-US" sz="3200" dirty="0"/>
              <a:t>動画に関連する生成タスク</a:t>
            </a:r>
            <a:endParaRPr lang="ja-JP" altLang="en-US" sz="3200" dirty="0">
              <a:solidFill>
                <a:schemeClr val="tx1"/>
              </a:solidFill>
            </a:endParaRPr>
          </a:p>
        </p:txBody>
      </p:sp>
      <p:sp>
        <p:nvSpPr>
          <p:cNvPr id="3" name="コンテンツ プレースホルダー 2">
            <a:extLst>
              <a:ext uri="{FF2B5EF4-FFF2-40B4-BE49-F238E27FC236}">
                <a16:creationId xmlns:a16="http://schemas.microsoft.com/office/drawing/2014/main" id="{98CFB785-78A6-450C-B1C8-DDD36D0563D7}"/>
              </a:ext>
            </a:extLst>
          </p:cNvPr>
          <p:cNvSpPr>
            <a:spLocks noGrp="1"/>
          </p:cNvSpPr>
          <p:nvPr>
            <p:ph idx="1"/>
          </p:nvPr>
        </p:nvSpPr>
        <p:spPr>
          <a:xfrm>
            <a:off x="856061" y="1677275"/>
            <a:ext cx="7429499" cy="5180726"/>
          </a:xfrm>
        </p:spPr>
        <p:txBody>
          <a:bodyPr anchor="t">
            <a:normAutofit/>
          </a:bodyPr>
          <a:lstStyle/>
          <a:p>
            <a:pPr marL="0" indent="0">
              <a:buNone/>
            </a:pPr>
            <a:r>
              <a:rPr lang="ja-JP" altLang="en-US" sz="3000" cap="none" dirty="0">
                <a:solidFill>
                  <a:schemeClr val="tx1">
                    <a:lumMod val="95000"/>
                  </a:schemeClr>
                </a:solidFill>
              </a:rPr>
              <a:t>・自動着色</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・音声の自動生成</a:t>
            </a: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endParaRPr lang="en-US" altLang="ja-JP" sz="3000" cap="none" dirty="0">
              <a:solidFill>
                <a:schemeClr val="tx1">
                  <a:lumMod val="95000"/>
                </a:schemeClr>
              </a:solidFill>
            </a:endParaRPr>
          </a:p>
          <a:p>
            <a:pPr marL="0" indent="0">
              <a:buNone/>
            </a:pPr>
            <a:r>
              <a:rPr lang="ja-JP" altLang="en-US" sz="3000" cap="none" dirty="0">
                <a:solidFill>
                  <a:schemeClr val="tx1">
                    <a:lumMod val="95000"/>
                  </a:schemeClr>
                </a:solidFill>
              </a:rPr>
              <a:t>・フレーム補間</a:t>
            </a:r>
            <a:endParaRPr lang="en-US" altLang="ja-JP" sz="3000" cap="none" dirty="0">
              <a:solidFill>
                <a:schemeClr val="tx1">
                  <a:lumMod val="95000"/>
                </a:schemeClr>
              </a:solidFill>
            </a:endParaRPr>
          </a:p>
        </p:txBody>
      </p:sp>
      <p:sp>
        <p:nvSpPr>
          <p:cNvPr id="5" name="スライド番号プレースホルダー 4">
            <a:extLst>
              <a:ext uri="{FF2B5EF4-FFF2-40B4-BE49-F238E27FC236}">
                <a16:creationId xmlns:a16="http://schemas.microsoft.com/office/drawing/2014/main" id="{DA7821DC-829E-4F47-A3CF-82AA528BC2A2}"/>
              </a:ext>
            </a:extLst>
          </p:cNvPr>
          <p:cNvSpPr>
            <a:spLocks noGrp="1"/>
          </p:cNvSpPr>
          <p:nvPr>
            <p:ph type="sldNum" sz="quarter" idx="12"/>
          </p:nvPr>
        </p:nvSpPr>
        <p:spPr/>
        <p:txBody>
          <a:bodyPr/>
          <a:lstStyle/>
          <a:p>
            <a:fld id="{84E5AB44-6C43-4864-84E5-D75B94A07FCF}" type="slidenum">
              <a:rPr kumimoji="1" lang="ja-JP" altLang="en-US" smtClean="0"/>
              <a:t>9</a:t>
            </a:fld>
            <a:endParaRPr kumimoji="1" lang="ja-JP" altLang="en-US" dirty="0"/>
          </a:p>
        </p:txBody>
      </p:sp>
      <p:pic>
        <p:nvPicPr>
          <p:cNvPr id="6" name="図 5" descr="挿絵 が含まれている画像&#10;&#10;自動的に生成された説明">
            <a:extLst>
              <a:ext uri="{FF2B5EF4-FFF2-40B4-BE49-F238E27FC236}">
                <a16:creationId xmlns:a16="http://schemas.microsoft.com/office/drawing/2014/main" id="{7D62709D-354B-4507-8C13-14EE7DBB64C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999662" y="2167270"/>
            <a:ext cx="1892595" cy="1261730"/>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24160272-7855-46BF-9F0F-46FE708A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43" y="2167270"/>
            <a:ext cx="1892595" cy="1261730"/>
          </a:xfrm>
          <a:prstGeom prst="rect">
            <a:avLst/>
          </a:prstGeom>
        </p:spPr>
      </p:pic>
      <p:pic>
        <p:nvPicPr>
          <p:cNvPr id="10" name="図 9" descr="挿絵, 猫 が含まれている画像&#10;&#10;自動的に生成された説明">
            <a:extLst>
              <a:ext uri="{FF2B5EF4-FFF2-40B4-BE49-F238E27FC236}">
                <a16:creationId xmlns:a16="http://schemas.microsoft.com/office/drawing/2014/main" id="{2DAA222D-67AA-4D04-A67E-F7E075B22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661" y="3927768"/>
            <a:ext cx="1892595" cy="1261730"/>
          </a:xfrm>
          <a:prstGeom prst="rect">
            <a:avLst/>
          </a:prstGeom>
        </p:spPr>
      </p:pic>
      <p:sp>
        <p:nvSpPr>
          <p:cNvPr id="11" name="矢印: 右 10">
            <a:extLst>
              <a:ext uri="{FF2B5EF4-FFF2-40B4-BE49-F238E27FC236}">
                <a16:creationId xmlns:a16="http://schemas.microsoft.com/office/drawing/2014/main" id="{AA6B8FDE-EDD7-47B1-9B1E-B0C4843AE6E7}"/>
              </a:ext>
            </a:extLst>
          </p:cNvPr>
          <p:cNvSpPr/>
          <p:nvPr/>
        </p:nvSpPr>
        <p:spPr>
          <a:xfrm>
            <a:off x="4310693" y="2576924"/>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9B2576C-07DB-4DCB-B327-8DE9139E8353}"/>
              </a:ext>
            </a:extLst>
          </p:cNvPr>
          <p:cNvSpPr/>
          <p:nvPr/>
        </p:nvSpPr>
        <p:spPr>
          <a:xfrm>
            <a:off x="4310693" y="4337422"/>
            <a:ext cx="520234" cy="44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挿絵, 猫 が含まれている画像&#10;&#10;自動的に生成された説明">
            <a:extLst>
              <a:ext uri="{FF2B5EF4-FFF2-40B4-BE49-F238E27FC236}">
                <a16:creationId xmlns:a16="http://schemas.microsoft.com/office/drawing/2014/main" id="{7A1E3EFA-5C36-436B-BF14-2D463E341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364" y="3946298"/>
            <a:ext cx="1892595" cy="1261730"/>
          </a:xfrm>
          <a:prstGeom prst="rect">
            <a:avLst/>
          </a:prstGeom>
        </p:spPr>
      </p:pic>
      <p:pic>
        <p:nvPicPr>
          <p:cNvPr id="14" name="図 13">
            <a:extLst>
              <a:ext uri="{FF2B5EF4-FFF2-40B4-BE49-F238E27FC236}">
                <a16:creationId xmlns:a16="http://schemas.microsoft.com/office/drawing/2014/main" id="{FD39A0A4-2100-496A-8E4D-9D79D61E0964}"/>
              </a:ext>
            </a:extLst>
          </p:cNvPr>
          <p:cNvPicPr>
            <a:picLocks noChangeAspect="1"/>
          </p:cNvPicPr>
          <p:nvPr/>
        </p:nvPicPr>
        <p:blipFill>
          <a:blip r:embed="rId5"/>
          <a:stretch>
            <a:fillRect/>
          </a:stretch>
        </p:blipFill>
        <p:spPr>
          <a:xfrm>
            <a:off x="2295991" y="5111740"/>
            <a:ext cx="1299933" cy="617350"/>
          </a:xfrm>
          <a:prstGeom prst="rect">
            <a:avLst/>
          </a:prstGeom>
        </p:spPr>
      </p:pic>
      <p:pic>
        <p:nvPicPr>
          <p:cNvPr id="15" name="図 14">
            <a:extLst>
              <a:ext uri="{FF2B5EF4-FFF2-40B4-BE49-F238E27FC236}">
                <a16:creationId xmlns:a16="http://schemas.microsoft.com/office/drawing/2014/main" id="{A2501890-47DB-4D89-9A63-3016AA076AC0}"/>
              </a:ext>
            </a:extLst>
          </p:cNvPr>
          <p:cNvPicPr>
            <a:picLocks noChangeAspect="1"/>
          </p:cNvPicPr>
          <p:nvPr/>
        </p:nvPicPr>
        <p:blipFill>
          <a:blip r:embed="rId5"/>
          <a:stretch>
            <a:fillRect/>
          </a:stretch>
        </p:blipFill>
        <p:spPr>
          <a:xfrm>
            <a:off x="5545694" y="5111740"/>
            <a:ext cx="1299933" cy="617350"/>
          </a:xfrm>
          <a:prstGeom prst="rect">
            <a:avLst/>
          </a:prstGeom>
        </p:spPr>
      </p:pic>
      <p:sp>
        <p:nvSpPr>
          <p:cNvPr id="16" name="正方形/長方形 15">
            <a:extLst>
              <a:ext uri="{FF2B5EF4-FFF2-40B4-BE49-F238E27FC236}">
                <a16:creationId xmlns:a16="http://schemas.microsoft.com/office/drawing/2014/main" id="{9F28B963-3868-4112-857D-8346648DD340}"/>
              </a:ext>
            </a:extLst>
          </p:cNvPr>
          <p:cNvSpPr/>
          <p:nvPr/>
        </p:nvSpPr>
        <p:spPr>
          <a:xfrm>
            <a:off x="2295991" y="5111740"/>
            <a:ext cx="1302316" cy="617350"/>
          </a:xfrm>
          <a:prstGeom prst="rect">
            <a:avLst/>
          </a:prstGeom>
          <a:solidFill>
            <a:schemeClr val="bg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グラフィックス 17" descr="バッジ: バツ 単色塗りつぶし">
            <a:extLst>
              <a:ext uri="{FF2B5EF4-FFF2-40B4-BE49-F238E27FC236}">
                <a16:creationId xmlns:a16="http://schemas.microsoft.com/office/drawing/2014/main" id="{EF43DBF1-B768-48D8-90FA-E3382551AC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88757" y="4963215"/>
            <a:ext cx="914400" cy="914400"/>
          </a:xfrm>
          <a:prstGeom prst="rect">
            <a:avLst/>
          </a:prstGeom>
        </p:spPr>
      </p:pic>
    </p:spTree>
    <p:extLst>
      <p:ext uri="{BB962C8B-B14F-4D97-AF65-F5344CB8AC3E}">
        <p14:creationId xmlns:p14="http://schemas.microsoft.com/office/powerpoint/2010/main" val="1324479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スケール">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メッシュ</Template>
  <TotalTime>29946</TotalTime>
  <Words>3859</Words>
  <Application>Microsoft Office PowerPoint</Application>
  <PresentationFormat>画面に合わせる (4:3)</PresentationFormat>
  <Paragraphs>844</Paragraphs>
  <Slides>61</Slides>
  <Notes>56</Notes>
  <HiddenSlides>3</HiddenSlides>
  <MMClips>3</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61</vt:i4>
      </vt:variant>
    </vt:vector>
  </HeadingPairs>
  <TitlesOfParts>
    <vt:vector size="72" baseType="lpstr">
      <vt:lpstr>-apple-system</vt:lpstr>
      <vt:lpstr>BIZ UDP明朝 Medium</vt:lpstr>
      <vt:lpstr>Lato</vt:lpstr>
      <vt:lpstr>YakuHanJPs</vt:lpstr>
      <vt:lpstr>游ゴシック</vt:lpstr>
      <vt:lpstr>Arial</vt:lpstr>
      <vt:lpstr>Cambria Math</vt:lpstr>
      <vt:lpstr>Century Gothic</vt:lpstr>
      <vt:lpstr>Consolas</vt:lpstr>
      <vt:lpstr>Times New Roman</vt:lpstr>
      <vt:lpstr>メッシュ</vt:lpstr>
      <vt:lpstr>PowerPoint プレゼンテーション</vt:lpstr>
      <vt:lpstr>深層学習による マルチメディアデータを 入力とした動作ラベルの推定 </vt:lpstr>
      <vt:lpstr>深層学習を用いた動画に対する 音声の自動アノテーションへの展望 </vt:lpstr>
      <vt:lpstr>発表の流れ</vt:lpstr>
      <vt:lpstr>発表の流れ</vt:lpstr>
      <vt:lpstr>はじめに</vt:lpstr>
      <vt:lpstr>はじめに</vt:lpstr>
      <vt:lpstr>はじめに</vt:lpstr>
      <vt:lpstr>動画に関連する生成タスク</vt:lpstr>
      <vt:lpstr>動画に関連する生成タスク</vt:lpstr>
      <vt:lpstr>関連研究</vt:lpstr>
      <vt:lpstr>関連研究</vt:lpstr>
      <vt:lpstr>研究目標</vt:lpstr>
      <vt:lpstr>分類タスク</vt:lpstr>
      <vt:lpstr>分類タスク</vt:lpstr>
      <vt:lpstr>発表の流れ</vt:lpstr>
      <vt:lpstr>STAIR Actions  キャプションデータセット</vt:lpstr>
      <vt:lpstr>STAIR Actions  キャプションデータセット</vt:lpstr>
      <vt:lpstr>発表の流れ</vt:lpstr>
      <vt:lpstr>メルスペクトログラム</vt:lpstr>
      <vt:lpstr>SpecAugment</vt:lpstr>
      <vt:lpstr>VGG</vt:lpstr>
      <vt:lpstr>Residual Net (ResNet)</vt:lpstr>
      <vt:lpstr>発表の流れ</vt:lpstr>
      <vt:lpstr>基礎実験</vt:lpstr>
      <vt:lpstr>基礎実験</vt:lpstr>
      <vt:lpstr>基礎実験</vt:lpstr>
      <vt:lpstr>前処理</vt:lpstr>
      <vt:lpstr>前処理</vt:lpstr>
      <vt:lpstr>前処理</vt:lpstr>
      <vt:lpstr>前処理</vt:lpstr>
      <vt:lpstr>データ拡張 / 整形</vt:lpstr>
      <vt:lpstr>音声を入力とする動作ラベル識別</vt:lpstr>
      <vt:lpstr>データ数 (音声)</vt:lpstr>
      <vt:lpstr>実験パラメータ</vt:lpstr>
      <vt:lpstr>音声を入力とする動作ラベル識別</vt:lpstr>
      <vt:lpstr>音声を入力とする動作ラベル識別</vt:lpstr>
      <vt:lpstr>音声を入力とする動作ラベル識別</vt:lpstr>
      <vt:lpstr>音声を入力とする動作ラベル識別</vt:lpstr>
      <vt:lpstr>音声を入力とする動作ラベル識別</vt:lpstr>
      <vt:lpstr>動作特有の問題</vt:lpstr>
      <vt:lpstr>SpecAugment の問題</vt:lpstr>
      <vt:lpstr>発表の流れ</vt:lpstr>
      <vt:lpstr>まとめ</vt:lpstr>
      <vt:lpstr>今後の課題</vt:lpstr>
      <vt:lpstr>PowerPoint プレゼンテーション</vt:lpstr>
      <vt:lpstr>PowerPoint プレゼンテーション</vt:lpstr>
      <vt:lpstr>Doc2Vec</vt:lpstr>
      <vt:lpstr>基礎実験</vt:lpstr>
      <vt:lpstr>前処理</vt:lpstr>
      <vt:lpstr>重複キャプションデータの削除</vt:lpstr>
      <vt:lpstr>キャプションを入力とする動作ラベル識別</vt:lpstr>
      <vt:lpstr>データ数 (キャプション)</vt:lpstr>
      <vt:lpstr>PowerPoint プレゼンテーション</vt:lpstr>
      <vt:lpstr>PowerPoint プレゼンテーション</vt:lpstr>
      <vt:lpstr>Doc2Vec 学習パラメータ</vt:lpstr>
      <vt:lpstr>PowerPoint プレゼンテーション</vt:lpstr>
      <vt:lpstr>PowerPoint プレゼンテーション</vt:lpstr>
      <vt:lpstr>音声を入力とする動作ラベル識別</vt:lpstr>
      <vt:lpstr>PowerPoint プレゼンテーション</vt:lpstr>
      <vt:lpstr>音声を入力とする動作ラベル識別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 Y</dc:creator>
  <cp:lastModifiedBy>TAKAYAMA YUSEI</cp:lastModifiedBy>
  <cp:revision>553</cp:revision>
  <dcterms:created xsi:type="dcterms:W3CDTF">2020-01-13T19:40:26Z</dcterms:created>
  <dcterms:modified xsi:type="dcterms:W3CDTF">2021-06-13T13:33:08Z</dcterms:modified>
</cp:coreProperties>
</file>